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84" r:id="rId10"/>
    <p:sldId id="286" r:id="rId11"/>
    <p:sldId id="271" r:id="rId12"/>
    <p:sldId id="283" r:id="rId13"/>
    <p:sldId id="288" r:id="rId14"/>
    <p:sldId id="290" r:id="rId15"/>
    <p:sldId id="273" r:id="rId16"/>
    <p:sldId id="285" r:id="rId17"/>
    <p:sldId id="274" r:id="rId18"/>
    <p:sldId id="272" r:id="rId19"/>
    <p:sldId id="275" r:id="rId20"/>
    <p:sldId id="279" r:id="rId21"/>
    <p:sldId id="280" r:id="rId22"/>
    <p:sldId id="281" r:id="rId23"/>
    <p:sldId id="276" r:id="rId24"/>
    <p:sldId id="277" r:id="rId25"/>
    <p:sldId id="289" r:id="rId26"/>
    <p:sldId id="291" r:id="rId27"/>
    <p:sldId id="292" r:id="rId28"/>
    <p:sldId id="278" r:id="rId29"/>
    <p:sldId id="282" r:id="rId30"/>
    <p:sldId id="287" r:id="rId31"/>
    <p:sldId id="293" r:id="rId32"/>
    <p:sldId id="294" r:id="rId33"/>
    <p:sldId id="26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137"/>
    <a:srgbClr val="2E83EF"/>
    <a:srgbClr val="E2E5F4"/>
    <a:srgbClr val="1C1D31"/>
    <a:srgbClr val="1E2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8" autoAdjust="0"/>
    <p:restoredTop sz="95949" autoAdjust="0"/>
  </p:normalViewPr>
  <p:slideViewPr>
    <p:cSldViewPr snapToGrid="0">
      <p:cViewPr>
        <p:scale>
          <a:sx n="60" d="100"/>
          <a:sy n="60" d="100"/>
        </p:scale>
        <p:origin x="-132" y="-10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86A21-F410-4D6D-B7EA-FBDF1F664000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69DC8-77DE-45DB-8EB1-C19B3F6C13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73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69DC8-77DE-45DB-8EB1-C19B3F6C13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90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69DC8-77DE-45DB-8EB1-C19B3F6C13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08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FE1C52-7910-4BFF-8972-594E0675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D6EF52C-44E3-4CC0-BF06-1F2FBED86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BA2FE58-2867-4649-B445-F5F38A8BC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02C4AC3-6459-4B9F-A6B0-C46A9C25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6EAF7EB-6F3C-415B-9072-2B392637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84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50209F7-5023-4C36-AF56-2D3F004B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A9FB3D7-48CB-48B0-9293-91425695A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FCCCA91-4124-47DE-9772-ABC424C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DF0E5B-65DE-4DC7-9FEE-177A6F90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1E98D96-C25B-4D10-B601-66AC5D9A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46F50508-F100-436A-B1F1-8161D1A93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4B66D72-69FC-454A-8496-F59EC3A11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93E6B27-9223-4236-B6E0-063DFEAF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974DE77-C0BD-4CD8-8C35-44CE84040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17BC0C-13B0-4E9F-8475-6CAC2CF7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33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D9BE7E-BA67-44D2-9EDD-7D5D82CB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E7E65CA-6B8D-4A81-883D-F0CEA29CD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5D3561-F4C8-446B-AB0B-22BCF93C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EC31BC7-1838-4B13-B3FF-19F30BC2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119E45-A54F-4B81-A0A0-928BA3A6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19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B135620-4DB6-46A7-86CE-82A7D717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19C53BA-76EA-49C5-A782-17F5115A0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D7B9151-BCFB-4E03-A80E-05DA0DF12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89C36D1-E029-4154-AE4A-50967B66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33C4C98-C9C4-4F3D-A7A3-00E2793F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2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1F5E6D-643F-476A-A9F2-D81710EF7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5BBFA32-3261-4DCC-AD09-A426B55B3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24D4508-35F8-4E55-A718-3E1425BAE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37C61A9-72CB-48D5-AD94-89B3FA1A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9E55CE3-E480-435D-B992-460F54201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E18D42E-1D47-47CF-9A22-3A64A9EA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2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8B17C56-D0AD-4AE1-9D85-DBF448D2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3DD8B92-CA68-4661-BBE7-DF2340C3D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53DD32-95CB-4483-8816-0DB72C904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5C2777D-37DC-4C15-A79D-F92820C49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9B91F85-86C2-4EF1-826A-342964C4E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07BCBDD-7F0C-4E9E-9A0B-27228A1D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894F91F-6619-4FF6-A436-1D3F3369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95ACD2A-3155-4093-9B63-2EEF1C02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283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BF9D94-C334-4891-9F89-01485568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A63910E-D18C-4696-8DF1-F760FDC8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2BAC5B6-2431-4F62-A93C-98697580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8D1475B-A113-41B1-9CE3-14B4FE1CD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04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8AC4763-B464-4B82-97BC-A46114EA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86763A3-DA6E-4A4F-B96F-7771FD42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029A2E9-659F-4A78-B240-2D79D4A2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5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138552-DA40-420A-B703-FA02DC54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304D67D-DA95-478C-865F-ECD8E1817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C929D4B-DEB6-4462-A32D-73C289441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AF4CE59-E8EA-4D92-9F0C-BB5B31F2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D0A840B-BE05-4C2A-8486-0DD56B64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4024A1B-66EF-412B-82D2-53C0B667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83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F5DD6E-5DE0-428A-B973-453AFE11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F81DD02-CE68-48EF-83FE-383D195CC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BDE2AA3-398F-4B4C-8392-7BF9C29F1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F7A1FDA-C1B7-46DF-A177-A9B9CCD9F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95665BB-A584-49FA-B12A-00F756D9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E7B952C-2C0A-4611-B464-D934F9F3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349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FFBAE60-30A7-41BB-AB1A-10A302B3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D348DFD-1190-4DEA-B667-842553745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6EAA1CC-2AB2-4DEC-ADDE-E5E5122F3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D90D8-E525-4D8E-9A8A-36F6C5C8615F}" type="datetimeFigureOut">
              <a:rPr lang="ko-KR" altLang="en-US" smtClean="0"/>
              <a:t>2021-09-23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E5A11AB-E493-4B96-9D77-4F408AF9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EBC680C-586E-49C6-9E97-C3D223BAA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A749B-081C-4904-B604-B1021663F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42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microsoft.com/office/2007/relationships/hdphoto" Target="../media/hdphoto1.wdp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microsoft.com/office/2007/relationships/hdphoto" Target="../media/hdphoto3.wdp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f.kakao.com/_Nkwxoxl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AD7A0A-4AC3-446D-9340-10FE4E961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34" y="0"/>
            <a:ext cx="86027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C98A7A-9CDB-4A05-BAEB-CDFC912FCF29}"/>
              </a:ext>
            </a:extLst>
          </p:cNvPr>
          <p:cNvSpPr txBox="1"/>
          <p:nvPr/>
        </p:nvSpPr>
        <p:spPr>
          <a:xfrm>
            <a:off x="478447" y="2130645"/>
            <a:ext cx="56749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80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사전 기획안</a:t>
            </a:r>
            <a:endParaRPr lang="en-US" altLang="ko-KR" sz="8000" b="1" dirty="0">
              <a:solidFill>
                <a:schemeClr val="bg1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9224E1-6F9B-4186-B525-0BAFD33D20D2}"/>
              </a:ext>
            </a:extLst>
          </p:cNvPr>
          <p:cNvSpPr txBox="1"/>
          <p:nvPr/>
        </p:nvSpPr>
        <p:spPr>
          <a:xfrm>
            <a:off x="746949" y="1463800"/>
            <a:ext cx="3778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Design,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사업에 도움이 된다</a:t>
            </a: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! </a:t>
            </a:r>
            <a:r>
              <a:rPr lang="ko-KR" altLang="en-US" sz="1400" dirty="0" err="1">
                <a:solidFill>
                  <a:schemeClr val="bg1"/>
                </a:solidFill>
                <a:latin typeface="+mn-ea"/>
              </a:rPr>
              <a:t>픽셀아트공작소</a:t>
            </a:r>
            <a:endParaRPr lang="ko-KR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A7E26EF-E611-41D2-AF0D-E17640D454DB}"/>
              </a:ext>
            </a:extLst>
          </p:cNvPr>
          <p:cNvSpPr txBox="1"/>
          <p:nvPr/>
        </p:nvSpPr>
        <p:spPr>
          <a:xfrm>
            <a:off x="746949" y="5017306"/>
            <a:ext cx="27956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500" b="1" i="0" dirty="0" err="1">
                <a:solidFill>
                  <a:schemeClr val="bg1"/>
                </a:solidFill>
                <a:effectLst/>
                <a:latin typeface="+mj-ea"/>
                <a:ea typeface="+mj-ea"/>
                <a:cs typeface="Adobe Devanagari" panose="02040503050201020203" pitchFamily="18" charset="0"/>
              </a:rPr>
              <a:t>PIXELART-WORKS.COM</a:t>
            </a:r>
            <a:endParaRPr lang="en-US" altLang="ko-KR" sz="1500" b="1" i="0" dirty="0">
              <a:solidFill>
                <a:schemeClr val="bg1"/>
              </a:solidFill>
              <a:effectLst/>
              <a:latin typeface="+mj-ea"/>
              <a:ea typeface="+mj-ea"/>
              <a:cs typeface="Adobe Devanagari" panose="02040503050201020203" pitchFamily="18" charset="0"/>
            </a:endParaRPr>
          </a:p>
          <a:p>
            <a:pPr fontAlgn="t" latinLnBrk="0"/>
            <a:r>
              <a:rPr lang="en-US" altLang="ko-KR" sz="1200" i="0" dirty="0">
                <a:solidFill>
                  <a:srgbClr val="DDDDDD"/>
                </a:solidFill>
                <a:effectLst/>
                <a:latin typeface="+mj-ea"/>
                <a:ea typeface="+mj-ea"/>
                <a:cs typeface="Adobe Devanagari" panose="02040503050201020203" pitchFamily="18" charset="0"/>
              </a:rPr>
              <a:t>E. </a:t>
            </a:r>
            <a:r>
              <a:rPr lang="en-US" altLang="ko-KR" sz="1200" i="0" dirty="0" err="1">
                <a:solidFill>
                  <a:srgbClr val="DDDDDD"/>
                </a:solidFill>
                <a:effectLst/>
                <a:latin typeface="+mj-ea"/>
                <a:ea typeface="+mj-ea"/>
                <a:cs typeface="Adobe Devanagari" panose="02040503050201020203" pitchFamily="18" charset="0"/>
              </a:rPr>
              <a:t>design@pixelart-work.com</a:t>
            </a:r>
            <a:endParaRPr lang="en-US" altLang="ko-KR" sz="1200" i="0" dirty="0">
              <a:solidFill>
                <a:srgbClr val="1B1F34"/>
              </a:solidFill>
              <a:effectLst/>
              <a:latin typeface="+mj-ea"/>
              <a:ea typeface="+mj-ea"/>
              <a:cs typeface="Adobe Devanagari" panose="02040503050201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5966B7-5497-4E71-BE45-CE706F8D6AB9}"/>
              </a:ext>
            </a:extLst>
          </p:cNvPr>
          <p:cNvSpPr txBox="1"/>
          <p:nvPr/>
        </p:nvSpPr>
        <p:spPr>
          <a:xfrm>
            <a:off x="746949" y="3988274"/>
            <a:ext cx="6097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E2E5F4"/>
                </a:solidFill>
                <a:effectLst/>
                <a:latin typeface="Arial" panose="020B0604020202020204" pitchFamily="34" charset="0"/>
              </a:rPr>
              <a:t>아래 항목 중에서 작성이 가능한 내용들을 체크해주세요</a:t>
            </a:r>
            <a:r>
              <a:rPr lang="en-US" altLang="ko-KR" sz="1200" b="0" i="0" dirty="0">
                <a:solidFill>
                  <a:srgbClr val="E2E5F4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altLang="ko-KR" sz="1200" b="0" i="0" dirty="0">
                <a:solidFill>
                  <a:srgbClr val="E2E5F4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200" b="0" i="0" dirty="0">
                <a:solidFill>
                  <a:srgbClr val="E2E5F4"/>
                </a:solidFill>
                <a:effectLst/>
                <a:latin typeface="Arial" panose="020B0604020202020204" pitchFamily="34" charset="0"/>
              </a:rPr>
              <a:t>작성해주신 내용을 바탕으로 추가 상담 및 견적이 책정됩니다</a:t>
            </a:r>
            <a:r>
              <a:rPr lang="en-US" altLang="ko-KR" sz="1200" b="0" i="0" dirty="0">
                <a:solidFill>
                  <a:srgbClr val="E2E5F4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200" b="0" i="0" dirty="0">
              <a:solidFill>
                <a:srgbClr val="E2E5F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CA5439C-FE78-432A-BA0B-10A4CED5BA88}"/>
              </a:ext>
            </a:extLst>
          </p:cNvPr>
          <p:cNvSpPr/>
          <p:nvPr/>
        </p:nvSpPr>
        <p:spPr>
          <a:xfrm>
            <a:off x="862642" y="4787660"/>
            <a:ext cx="733245" cy="77638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D6B17F-24B9-41D3-9465-CB031DD5C076}"/>
              </a:ext>
            </a:extLst>
          </p:cNvPr>
          <p:cNvSpPr txBox="1"/>
          <p:nvPr/>
        </p:nvSpPr>
        <p:spPr>
          <a:xfrm>
            <a:off x="748413" y="11465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rgbClr val="2E83EF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PIXELART</a:t>
            </a:r>
            <a:r>
              <a:rPr lang="en-US" altLang="ko-KR" sz="1800" b="1" dirty="0">
                <a:solidFill>
                  <a:srgbClr val="2E83EF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WORKS x LABS.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EEAFBC0-7475-440A-AA7A-9C3752049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00" y="1238708"/>
            <a:ext cx="3778598" cy="37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15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2107" y="1479399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상품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94" y="2267620"/>
            <a:ext cx="11354281" cy="354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81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2107" y="1479399"/>
            <a:ext cx="7742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이벤트</a:t>
            </a:r>
            <a:endParaRPr lang="en-US" altLang="ko-KR" dirty="0" smtClean="0"/>
          </a:p>
          <a:p>
            <a:r>
              <a:rPr lang="ko-KR" altLang="en-US" dirty="0" smtClean="0"/>
              <a:t>우리는 마을서 놉니다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57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2107" y="1479399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사회공헌</a:t>
            </a:r>
            <a:endParaRPr lang="en-US" altLang="ko-KR" dirty="0" smtClean="0"/>
          </a:p>
          <a:p>
            <a:r>
              <a:rPr lang="ko-KR" altLang="en-US" dirty="0" smtClean="0"/>
              <a:t>나에게도 놀 권리가 있어요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93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2107" y="1479399"/>
            <a:ext cx="7742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회사소개</a:t>
            </a:r>
            <a:endParaRPr lang="en-US" altLang="ko-KR" dirty="0" smtClean="0"/>
          </a:p>
          <a:p>
            <a:r>
              <a:rPr lang="en-US" altLang="ko-KR" dirty="0" smtClean="0"/>
              <a:t>CEO</a:t>
            </a:r>
            <a:r>
              <a:rPr lang="ko-KR" altLang="en-US" dirty="0" smtClean="0"/>
              <a:t>인사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227" y="1479399"/>
            <a:ext cx="5809388" cy="466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66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2107" y="1479399"/>
            <a:ext cx="7742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주요사업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17" y="1237758"/>
            <a:ext cx="589597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82358" y="1479399"/>
            <a:ext cx="86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놀이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546427" y="1540954"/>
            <a:ext cx="86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놀감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682358" y="4091220"/>
            <a:ext cx="86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놀터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546427" y="4091220"/>
            <a:ext cx="86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놀벗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602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03513" y="239871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세상에 이런 교육 처음이지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r>
              <a:rPr lang="ko-KR" altLang="en-US" dirty="0" smtClean="0"/>
              <a:t>다같이 놀자 대전 </a:t>
            </a:r>
            <a:r>
              <a:rPr lang="ko-KR" altLang="en-US" dirty="0" err="1" smtClean="0"/>
              <a:t>한바퀴</a:t>
            </a:r>
            <a:endParaRPr lang="en-US" altLang="ko-KR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378371" y="378372"/>
            <a:ext cx="240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</a:t>
            </a:r>
            <a:r>
              <a:rPr lang="ko-KR" altLang="en-US" dirty="0"/>
              <a:t>동</a:t>
            </a:r>
            <a:r>
              <a:rPr lang="ko-KR" altLang="en-US" dirty="0" smtClean="0"/>
              <a:t> 교과연계교육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378371" y="895665"/>
            <a:ext cx="11481231" cy="523220"/>
          </a:xfrm>
          <a:prstGeom prst="rect">
            <a:avLst/>
          </a:prstGeom>
          <a:solidFill>
            <a:srgbClr val="0000FF"/>
          </a:solidFill>
          <a:scene3d>
            <a:camera prst="orthographicFront">
              <a:rot lat="0" lon="21299999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교과과정연계</a:t>
            </a:r>
            <a:r>
              <a:rPr lang="en-US" altLang="ko-KR" sz="28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지역탐방 및 문화체험용 보드게임활용 프로젝트 수업</a:t>
            </a:r>
            <a:endParaRPr lang="ko-KR" altLang="en-US" sz="2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13" y="4719706"/>
            <a:ext cx="1975337" cy="212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12" y="4921540"/>
            <a:ext cx="2867859" cy="182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521" y="2164084"/>
            <a:ext cx="3329552" cy="469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8928992" y="1610086"/>
            <a:ext cx="2930610" cy="369332"/>
          </a:xfrm>
          <a:prstGeom prst="rect">
            <a:avLst/>
          </a:prstGeom>
          <a:solidFill>
            <a:srgbClr val="0000FF"/>
          </a:solidFill>
          <a:scene3d>
            <a:camera prst="orthographicFront">
              <a:rot lat="0" lon="21299999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ko-KR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특허</a:t>
            </a:r>
            <a:r>
              <a:rPr lang="ko-KR" altLang="en-US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 제</a:t>
            </a:r>
            <a:r>
              <a:rPr lang="en-US" altLang="ko-KR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10-2236566</a:t>
            </a:r>
            <a:r>
              <a:rPr lang="ko-KR" altLang="en-US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</a:t>
            </a:r>
            <a:endParaRPr lang="ko-KR" altLang="en-US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91873"/>
              </p:ext>
            </p:extLst>
          </p:nvPr>
        </p:nvGraphicFramePr>
        <p:xfrm>
          <a:off x="441432" y="2081049"/>
          <a:ext cx="756084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368152"/>
                <a:gridCol w="1656184"/>
                <a:gridCol w="1512168"/>
                <a:gridCol w="1584176"/>
              </a:tblGrid>
              <a:tr h="326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rgbClr val="0000FF"/>
                          </a:solidFill>
                        </a:rPr>
                        <a:t>목표 인식</a:t>
                      </a:r>
                      <a:endParaRPr lang="ko-KR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rgbClr val="0000FF"/>
                          </a:solidFill>
                        </a:rPr>
                        <a:t>동기 부여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rgbClr val="0000FF"/>
                          </a:solidFill>
                        </a:rPr>
                        <a:t>소통 하기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>
                          <a:solidFill>
                            <a:srgbClr val="0000FF"/>
                          </a:solidFill>
                        </a:rPr>
                        <a:t>탐구력</a:t>
                      </a:r>
                      <a:r>
                        <a:rPr lang="ko-KR" altLang="en-US" sz="1600" dirty="0" smtClean="0">
                          <a:solidFill>
                            <a:srgbClr val="0000FF"/>
                          </a:solidFill>
                        </a:rPr>
                        <a:t> 돋구기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solidFill>
                            <a:srgbClr val="0000FF"/>
                          </a:solidFill>
                        </a:rPr>
                        <a:t>자기주도적 삶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583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600" dirty="0" smtClean="0"/>
                        <a:t>지역 사회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역사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문화의 이해</a:t>
                      </a:r>
                      <a:endParaRPr lang="en-US" altLang="ko-KR" sz="1600" dirty="0" smtClean="0"/>
                    </a:p>
                    <a:p>
                      <a:pPr fontAlgn="base"/>
                      <a:r>
                        <a:rPr lang="ko-KR" altLang="en-US" sz="1600" dirty="0" smtClean="0"/>
                        <a:t>대전의 문화유산 관심</a:t>
                      </a:r>
                      <a:endParaRPr lang="en-US" altLang="ko-KR" sz="1600" dirty="0" smtClean="0"/>
                    </a:p>
                    <a:p>
                      <a:pPr fontAlgn="base"/>
                      <a:r>
                        <a:rPr lang="ko-KR" altLang="en-US" sz="1600" dirty="0" smtClean="0"/>
                        <a:t>학습 목표를 인식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600" dirty="0" smtClean="0"/>
                        <a:t>학습과 게임의 연계</a:t>
                      </a:r>
                      <a:endParaRPr lang="en-US" altLang="ko-KR" sz="1600" dirty="0" smtClean="0"/>
                    </a:p>
                    <a:p>
                      <a:pPr fontAlgn="base"/>
                      <a:r>
                        <a:rPr lang="ko-KR" altLang="en-US" sz="1600" dirty="0" smtClean="0"/>
                        <a:t>재미있는 수업</a:t>
                      </a:r>
                      <a:endParaRPr lang="en-US" altLang="ko-KR" sz="1600" dirty="0" smtClean="0"/>
                    </a:p>
                    <a:p>
                      <a:pPr fontAlgn="base"/>
                      <a:r>
                        <a:rPr lang="ko-KR" altLang="en-US" sz="1600" dirty="0" smtClean="0"/>
                        <a:t>학습 흥미 유발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600" dirty="0" smtClean="0"/>
                        <a:t>구성원간의 소통문화</a:t>
                      </a:r>
                      <a:endParaRPr lang="en-US" altLang="ko-KR" sz="1600" dirty="0" smtClean="0"/>
                    </a:p>
                    <a:p>
                      <a:pPr fontAlgn="base"/>
                      <a:r>
                        <a:rPr lang="ko-KR" altLang="en-US" sz="1600" dirty="0" smtClean="0"/>
                        <a:t>규칙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약속 배우고 지키기</a:t>
                      </a:r>
                      <a:endParaRPr lang="en-US" altLang="ko-KR" sz="1600" dirty="0" smtClean="0"/>
                    </a:p>
                    <a:p>
                      <a:pPr fontAlgn="base"/>
                      <a:r>
                        <a:rPr lang="ko-KR" altLang="en-US" sz="1600" dirty="0" smtClean="0"/>
                        <a:t>재미있는 학교놀이</a:t>
                      </a:r>
                      <a:endParaRPr lang="en-US" altLang="ko-KR" sz="1600" dirty="0" smtClean="0"/>
                    </a:p>
                    <a:p>
                      <a:pPr fontAlgn="base"/>
                      <a:r>
                        <a:rPr lang="ko-KR" altLang="en-US" sz="1600" dirty="0" smtClean="0"/>
                        <a:t>논리력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순발력 강화</a:t>
                      </a:r>
                      <a:endParaRPr lang="en-US" altLang="ko-KR" sz="1600" dirty="0" smtClean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600" dirty="0" smtClean="0"/>
                        <a:t>전통문화의 심층관찰</a:t>
                      </a:r>
                      <a:endParaRPr lang="en-US" altLang="ko-KR" sz="1600" dirty="0" smtClean="0"/>
                    </a:p>
                    <a:p>
                      <a:pPr fontAlgn="base"/>
                      <a:r>
                        <a:rPr lang="ko-KR" altLang="en-US" sz="1600" dirty="0" err="1" smtClean="0"/>
                        <a:t>내고장</a:t>
                      </a:r>
                      <a:r>
                        <a:rPr lang="ko-KR" altLang="en-US" sz="1600" dirty="0" smtClean="0"/>
                        <a:t> 탐방 체험활동</a:t>
                      </a:r>
                      <a:endParaRPr lang="en-US" altLang="ko-KR" sz="1600" dirty="0" smtClean="0"/>
                    </a:p>
                    <a:p>
                      <a:pPr fontAlgn="base"/>
                      <a:r>
                        <a:rPr lang="ko-KR" altLang="en-US" sz="1600" dirty="0" smtClean="0"/>
                        <a:t>창의성 노작활동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600" dirty="0" err="1" smtClean="0"/>
                        <a:t>스토리텔링</a:t>
                      </a:r>
                      <a:r>
                        <a:rPr lang="ko-KR" altLang="en-US" sz="1600" dirty="0" smtClean="0"/>
                        <a:t> 만들기</a:t>
                      </a:r>
                      <a:endParaRPr lang="en-US" altLang="ko-KR" sz="1600" dirty="0" smtClean="0"/>
                    </a:p>
                    <a:p>
                      <a:pPr fontAlgn="base"/>
                      <a:r>
                        <a:rPr lang="ko-KR" altLang="en-US" sz="1600" dirty="0" smtClean="0"/>
                        <a:t>팀워크</a:t>
                      </a:r>
                      <a:r>
                        <a:rPr lang="en-US" altLang="ko-KR" sz="1600" dirty="0" smtClean="0"/>
                        <a:t>/</a:t>
                      </a:r>
                      <a:r>
                        <a:rPr lang="ko-KR" altLang="en-US" sz="1600" dirty="0" smtClean="0"/>
                        <a:t>협업 강화</a:t>
                      </a:r>
                      <a:endParaRPr lang="en-US" altLang="ko-KR" sz="1600" dirty="0" smtClean="0"/>
                    </a:p>
                    <a:p>
                      <a:pPr fontAlgn="base"/>
                      <a:r>
                        <a:rPr lang="ko-KR" altLang="en-US" sz="1600" dirty="0" smtClean="0"/>
                        <a:t>공동체 참여문화 인식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057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03513" y="239871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세상에 이런 교육 처음이지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r>
              <a:rPr lang="ko-KR" altLang="en-US" dirty="0" smtClean="0"/>
              <a:t>다같이 놀자 대전 </a:t>
            </a:r>
            <a:r>
              <a:rPr lang="ko-KR" altLang="en-US" dirty="0" err="1" smtClean="0"/>
              <a:t>한바퀴</a:t>
            </a:r>
            <a:endParaRPr lang="en-US" altLang="ko-KR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378371" y="378372"/>
            <a:ext cx="240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</a:t>
            </a:r>
            <a:r>
              <a:rPr lang="ko-KR" altLang="en-US" dirty="0"/>
              <a:t>동</a:t>
            </a:r>
            <a:r>
              <a:rPr lang="ko-KR" altLang="en-US" dirty="0" smtClean="0"/>
              <a:t> 교과연계교육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378371" y="895665"/>
            <a:ext cx="11481231" cy="523220"/>
          </a:xfrm>
          <a:prstGeom prst="rect">
            <a:avLst/>
          </a:prstGeom>
          <a:solidFill>
            <a:srgbClr val="0000FF"/>
          </a:solidFill>
          <a:scene3d>
            <a:camera prst="orthographicFront">
              <a:rot lat="0" lon="21299999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교과과정연계</a:t>
            </a:r>
            <a:r>
              <a:rPr lang="en-US" altLang="ko-KR" sz="28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지역탐방 및 문화체험용 보드게임활용 프로젝트 수업</a:t>
            </a:r>
            <a:endParaRPr lang="ko-KR" altLang="en-US" sz="2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521" y="2164084"/>
            <a:ext cx="3329552" cy="469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8928992" y="1610086"/>
            <a:ext cx="2930610" cy="369332"/>
          </a:xfrm>
          <a:prstGeom prst="rect">
            <a:avLst/>
          </a:prstGeom>
          <a:solidFill>
            <a:srgbClr val="0000FF"/>
          </a:solidFill>
          <a:scene3d>
            <a:camera prst="orthographicFront">
              <a:rot lat="0" lon="21299999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ko-KR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특허</a:t>
            </a:r>
            <a:r>
              <a:rPr lang="ko-KR" altLang="en-US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 제</a:t>
            </a:r>
            <a:r>
              <a:rPr lang="en-US" altLang="ko-KR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10-2236566</a:t>
            </a:r>
            <a:r>
              <a:rPr lang="ko-KR" altLang="en-US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호</a:t>
            </a:r>
            <a:endParaRPr lang="ko-KR" altLang="en-US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2" y="1979418"/>
            <a:ext cx="7903145" cy="416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92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03513" y="239871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세상에 이런 교육 처음이지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r>
              <a:rPr lang="ko-KR" altLang="en-US" dirty="0" smtClean="0"/>
              <a:t>다같이 놀자 대전 </a:t>
            </a:r>
            <a:r>
              <a:rPr lang="ko-KR" altLang="en-US" dirty="0" err="1" smtClean="0"/>
              <a:t>한바퀴</a:t>
            </a:r>
            <a:endParaRPr lang="en-US" altLang="ko-KR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378371" y="378372"/>
            <a:ext cx="2409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</a:t>
            </a:r>
            <a:r>
              <a:rPr lang="ko-KR" altLang="en-US" dirty="0"/>
              <a:t>동</a:t>
            </a:r>
            <a:r>
              <a:rPr lang="ko-KR" altLang="en-US" dirty="0" smtClean="0"/>
              <a:t> 교과연계교육</a:t>
            </a:r>
            <a:endParaRPr lang="en-US" altLang="ko-KR" dirty="0" smtClean="0"/>
          </a:p>
          <a:p>
            <a:r>
              <a:rPr lang="ko-KR" altLang="en-US" dirty="0" smtClean="0"/>
              <a:t>프로젝트 수업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553087"/>
              </p:ext>
            </p:extLst>
          </p:nvPr>
        </p:nvGraphicFramePr>
        <p:xfrm>
          <a:off x="1854909" y="1446124"/>
          <a:ext cx="8629159" cy="50177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5500"/>
                <a:gridCol w="659989"/>
                <a:gridCol w="2122723"/>
                <a:gridCol w="3703380"/>
                <a:gridCol w="1107567"/>
              </a:tblGrid>
              <a:tr h="2808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교육차수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시간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세부운영내용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비고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819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 err="1" smtClean="0">
                          <a:effectLst/>
                        </a:rPr>
                        <a:t>차시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80’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대전 </a:t>
                      </a:r>
                      <a:r>
                        <a:rPr lang="ko-KR" altLang="en-US" sz="1100" u="none" strike="noStrike" dirty="0" smtClean="0">
                          <a:effectLst/>
                          <a:latin typeface="+mn-ea"/>
                          <a:ea typeface="+mn-ea"/>
                        </a:rPr>
                        <a:t>역사∙사회∙문화의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이해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학습목표 및 교과내용의 이해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교과서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초등학교 우리고장의 문화생활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)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 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우리고장의 대표적 문화재는 어떤 것이 있나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?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학과 중심의 주요 목표 소개를 통한 학습 전개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5359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도입 강의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사진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/VOD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baseline="0" dirty="0" smtClean="0">
                          <a:effectLst/>
                        </a:rPr>
                        <a:t>등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/>
                </a:tc>
              </a:tr>
              <a:tr h="11098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smtClean="0">
                          <a:effectLst/>
                        </a:rPr>
                        <a:t>2</a:t>
                      </a:r>
                      <a:r>
                        <a:rPr lang="ko-KR" altLang="en-US" sz="1100" u="none" strike="noStrike" smtClean="0">
                          <a:effectLst/>
                        </a:rPr>
                        <a:t>차시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80’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-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다같이 놀자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대전 한 바퀴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강사의 학습목표 설명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놀이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의미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대전의 주요 문화유산을 총괄 이해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놀이 방법 및 규칙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룰 설명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모둠의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편성 및 게임 진행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개 지역구별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게임 결과 및 키트 정리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5359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smtClean="0">
                          <a:effectLst/>
                        </a:rPr>
                        <a:t>보드 키트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smtClean="0">
                          <a:effectLst/>
                        </a:rPr>
                        <a:t>게임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진행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359" marR="5359" marT="5359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9351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3</a:t>
                      </a:r>
                      <a:r>
                        <a:rPr lang="ko-KR" altLang="en-US" sz="1100" u="none" strike="noStrike" dirty="0" err="1" smtClean="0">
                          <a:effectLst/>
                        </a:rPr>
                        <a:t>차시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80’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700"/>
                        </a:lnSpc>
                      </a:pPr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손으로 창작하기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  <a:p>
                      <a:pPr algn="l" fontAlgn="ctr">
                        <a:lnSpc>
                          <a:spcPts val="1700"/>
                        </a:lnSpc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 -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교구키트 활용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</a:txBody>
                  <a:tcPr marL="5359" marR="5359" marT="535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</a:rPr>
                        <a:t>○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게임내용을 상기하며 주요 블록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문화유산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)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에 대한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심층 탐구 활동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인상 깊은 문화유산 그림 그리기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손으로 만들기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사진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스크랩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, 3D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baseline="0" dirty="0" smtClean="0">
                          <a:effectLst/>
                        </a:rPr>
                        <a:t>제작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 등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5359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강의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발표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880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4</a:t>
                      </a:r>
                      <a:r>
                        <a:rPr lang="ko-KR" altLang="en-US" sz="1100" u="none" strike="noStrike" dirty="0" err="1" smtClean="0">
                          <a:effectLst/>
                        </a:rPr>
                        <a:t>차시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359" marR="5359" marT="5359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80’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-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현장 탐방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또는 활동발표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</a:rPr>
                        <a:t>-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교과목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우리고장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) 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관심</a:t>
                      </a:r>
                      <a:r>
                        <a:rPr lang="ko-KR" altLang="en-US" sz="1100" u="none" strike="noStrike" baseline="0" dirty="0" smtClean="0">
                          <a:effectLst/>
                        </a:rPr>
                        <a:t> 문화유산 탐방계획</a:t>
                      </a:r>
                      <a:endParaRPr lang="en-US" altLang="ko-KR" sz="1100" u="none" strike="noStrike" baseline="0" dirty="0" smtClean="0">
                        <a:effectLst/>
                      </a:endParaRPr>
                    </a:p>
                    <a:p>
                      <a:pPr algn="l" fontAlgn="ctr"/>
                      <a:r>
                        <a:rPr lang="en-US" altLang="ko-KR" sz="1100" u="none" strike="noStrike" baseline="0" dirty="0" smtClean="0">
                          <a:effectLst/>
                        </a:rPr>
                        <a:t>-</a:t>
                      </a:r>
                      <a:r>
                        <a:rPr lang="ko-KR" altLang="en-US" sz="1100" u="none" strike="noStrike" baseline="0" dirty="0" err="1" smtClean="0">
                          <a:effectLst/>
                        </a:rPr>
                        <a:t>모둠별</a:t>
                      </a:r>
                      <a:r>
                        <a:rPr lang="ko-KR" altLang="en-US" sz="1100" u="none" strike="noStrike" baseline="0" dirty="0" smtClean="0">
                          <a:effectLst/>
                        </a:rPr>
                        <a:t> 현장 특별활동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모둠별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학습활동 정리 및 발표자료 만들기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5359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</a:rPr>
                        <a:t>현장체험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실습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5359" marR="5359" marT="5359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02187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5</a:t>
                      </a:r>
                      <a:r>
                        <a:rPr lang="ko-KR" altLang="en-US" sz="1100" u="none" strike="noStrike" dirty="0" err="1" smtClean="0">
                          <a:effectLst/>
                        </a:rPr>
                        <a:t>차시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</a:rPr>
                        <a:t>80’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700"/>
                        </a:lnSpc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-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스토리 </a:t>
                      </a:r>
                      <a:r>
                        <a:rPr lang="ko-KR" altLang="en-US" sz="1100" u="none" strike="noStrike" dirty="0" err="1" smtClean="0">
                          <a:effectLst/>
                        </a:rPr>
                        <a:t>텔링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 공유하기</a:t>
                      </a:r>
                      <a:endParaRPr lang="en-US" altLang="ko-KR" sz="1100" u="none" strike="noStrike" dirty="0" smtClean="0">
                        <a:effectLst/>
                      </a:endParaRPr>
                    </a:p>
                  </a:txBody>
                  <a:tcPr marL="5359" marR="5359" marT="53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○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학습활동 결과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모둠별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발표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가장 흥미 있었던 문화유산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심층 조사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스토리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텔링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발표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그림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사진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연관 역사 자료 및 스토리 준비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2000" marR="5359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smtClean="0">
                          <a:effectLst/>
                        </a:rPr>
                        <a:t>발표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평가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/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smtClean="0">
                          <a:effectLst/>
                        </a:rPr>
                        <a:t>정리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359" marR="5359" marT="5359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779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7939" y="239872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세상에 이런 진로교육 처음이지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마을</a:t>
            </a:r>
            <a:r>
              <a:rPr lang="en-US" altLang="ko-KR" dirty="0" smtClean="0"/>
              <a:t>-</a:t>
            </a:r>
            <a:r>
              <a:rPr lang="ko-KR" altLang="en-US" dirty="0" smtClean="0"/>
              <a:t>대학 연계 진로프로젝트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020216" y="1153598"/>
            <a:ext cx="8335486" cy="5330091"/>
            <a:chOff x="591043" y="932723"/>
            <a:chExt cx="8335486" cy="53300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DBB79664-B5EB-4566-A31E-F4528712C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50" t="16401" r="21650" b="16401"/>
            <a:stretch/>
          </p:blipFill>
          <p:spPr>
            <a:xfrm>
              <a:off x="2843808" y="932723"/>
              <a:ext cx="3031182" cy="4041576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3883128" y="969322"/>
              <a:ext cx="5043401" cy="1404892"/>
              <a:chOff x="3921088" y="1167915"/>
              <a:chExt cx="5043401" cy="1404892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xmlns="" id="{F1DE92A2-5BB4-460E-AFE9-8D39E2EB2036}"/>
                  </a:ext>
                </a:extLst>
              </p:cNvPr>
              <p:cNvSpPr/>
              <p:nvPr/>
            </p:nvSpPr>
            <p:spPr>
              <a:xfrm>
                <a:off x="5229796" y="1718727"/>
                <a:ext cx="3734692" cy="854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lnSpc>
                    <a:spcPct val="110000"/>
                  </a:lnSpc>
                </a:pPr>
                <a:r>
                  <a:rPr lang="ko-KR" altLang="en-US" sz="1500" b="1" kern="0" spc="-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마을 진로 </a:t>
                </a:r>
                <a:r>
                  <a:rPr lang="ko-KR" altLang="en-US" sz="1500" b="1" kern="0" spc="-100" dirty="0" err="1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체험처</a:t>
                </a:r>
                <a:r>
                  <a:rPr lang="ko-KR" altLang="en-US" sz="1500" b="1" kern="0" spc="-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발굴</a:t>
                </a:r>
                <a:endParaRPr lang="en-US" altLang="ko-KR" sz="1500" b="1" kern="0" spc="-1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fontAlgn="base">
                  <a:lnSpc>
                    <a:spcPct val="110000"/>
                  </a:lnSpc>
                </a:pPr>
                <a:r>
                  <a:rPr lang="ko-KR" altLang="en-US" sz="1500" b="1" kern="0" spc="-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마을의 인적</a:t>
                </a:r>
                <a:r>
                  <a:rPr lang="en-US" altLang="ko-KR" sz="1500" b="1" kern="0" spc="-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500" b="1" kern="0" spc="-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물적 자원 발굴</a:t>
                </a:r>
                <a:r>
                  <a:rPr lang="en-US" altLang="ko-KR" sz="1500" b="1" kern="0" spc="-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500" b="1" kern="0" spc="-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연계</a:t>
                </a:r>
                <a:endParaRPr lang="en-US" altLang="ko-KR" sz="1500" b="1" kern="0" spc="-100" dirty="0" smtClean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fontAlgn="base">
                  <a:lnSpc>
                    <a:spcPct val="110000"/>
                  </a:lnSpc>
                </a:pPr>
                <a:r>
                  <a:rPr lang="ko-KR" altLang="en-US" sz="1500" b="1" kern="0" spc="-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지속가능발전 진로교육 생태계 조성</a:t>
                </a:r>
                <a:endParaRPr lang="ko-KR" altLang="en-US" sz="1500" b="1" kern="0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xmlns="" id="{F14FFA7D-6C60-43C0-A95D-B446E57DFDBC}"/>
                  </a:ext>
                </a:extLst>
              </p:cNvPr>
              <p:cNvCxnSpPr/>
              <p:nvPr/>
            </p:nvCxnSpPr>
            <p:spPr>
              <a:xfrm>
                <a:off x="3921088" y="1407937"/>
                <a:ext cx="1494014" cy="0"/>
              </a:xfrm>
              <a:prstGeom prst="line">
                <a:avLst/>
              </a:prstGeom>
              <a:ln>
                <a:solidFill>
                  <a:srgbClr val="29B0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xmlns="" id="{FB11CE01-1066-46DF-AC40-89C52269A675}"/>
                  </a:ext>
                </a:extLst>
              </p:cNvPr>
              <p:cNvGrpSpPr/>
              <p:nvPr/>
            </p:nvGrpSpPr>
            <p:grpSpPr>
              <a:xfrm>
                <a:off x="5323290" y="1167915"/>
                <a:ext cx="3641199" cy="480054"/>
                <a:chOff x="6156176" y="2780928"/>
                <a:chExt cx="3641199" cy="360040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xmlns="" id="{44737DEB-DFD9-4C91-B54D-8159DFCD8064}"/>
                    </a:ext>
                  </a:extLst>
                </p:cNvPr>
                <p:cNvGrpSpPr/>
                <p:nvPr/>
              </p:nvGrpSpPr>
              <p:grpSpPr>
                <a:xfrm>
                  <a:off x="6156176" y="2780928"/>
                  <a:ext cx="2201038" cy="360040"/>
                  <a:chOff x="6156176" y="2780928"/>
                  <a:chExt cx="2201038" cy="360040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xmlns="" id="{6C715431-B7E2-4771-873B-A25B63796D46}"/>
                      </a:ext>
                    </a:extLst>
                  </p:cNvPr>
                  <p:cNvSpPr/>
                  <p:nvPr/>
                </p:nvSpPr>
                <p:spPr>
                  <a:xfrm>
                    <a:off x="6156176" y="2780928"/>
                    <a:ext cx="2201038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 cap="sq">
                    <a:solidFill>
                      <a:srgbClr val="29B0BE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xmlns="" id="{624C8A4F-DED8-4606-8A5E-F7EF6052C818}"/>
                      </a:ext>
                    </a:extLst>
                  </p:cNvPr>
                  <p:cNvSpPr/>
                  <p:nvPr/>
                </p:nvSpPr>
                <p:spPr>
                  <a:xfrm>
                    <a:off x="6156176" y="2780928"/>
                    <a:ext cx="360040" cy="360040"/>
                  </a:xfrm>
                  <a:prstGeom prst="rect">
                    <a:avLst/>
                  </a:prstGeom>
                  <a:solidFill>
                    <a:srgbClr val="29B0BE"/>
                  </a:solidFill>
                  <a:ln cap="sq">
                    <a:solidFill>
                      <a:srgbClr val="29B0BE"/>
                    </a:solidFill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xmlns="" id="{6E3F7E96-FD2E-403A-9FBB-6DC66244A4E6}"/>
                    </a:ext>
                  </a:extLst>
                </p:cNvPr>
                <p:cNvSpPr/>
                <p:nvPr/>
              </p:nvSpPr>
              <p:spPr>
                <a:xfrm>
                  <a:off x="6516216" y="2810906"/>
                  <a:ext cx="3281159" cy="3000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 latinLnBrk="0"/>
                  <a:r>
                    <a:rPr lang="ko-KR" altLang="en-US" sz="2000" kern="0" spc="-1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마을진로체험</a:t>
                  </a:r>
                  <a:endParaRPr lang="ko-KR" altLang="en-US" sz="2000" kern="0" spc="-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xmlns="" id="{E5927340-45AC-48D4-B891-0AE0FB06C1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4369" y="1203218"/>
                <a:ext cx="297880" cy="397173"/>
              </a:xfrm>
              <a:prstGeom prst="rect">
                <a:avLst/>
              </a:prstGeom>
            </p:spPr>
          </p:pic>
        </p:grpSp>
        <p:grpSp>
          <p:nvGrpSpPr>
            <p:cNvPr id="6" name="그룹 5"/>
            <p:cNvGrpSpPr/>
            <p:nvPr/>
          </p:nvGrpSpPr>
          <p:grpSpPr>
            <a:xfrm>
              <a:off x="4238790" y="3694672"/>
              <a:ext cx="2136154" cy="1663124"/>
              <a:chOff x="4668094" y="3429000"/>
              <a:chExt cx="2136154" cy="1663124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xmlns="" id="{D3DDC16B-2B70-4EB0-A1AA-DD945521D4BA}"/>
                  </a:ext>
                </a:extLst>
              </p:cNvPr>
              <p:cNvGrpSpPr/>
              <p:nvPr/>
            </p:nvGrpSpPr>
            <p:grpSpPr>
              <a:xfrm>
                <a:off x="4668094" y="3429000"/>
                <a:ext cx="2136154" cy="1663124"/>
                <a:chOff x="5417245" y="703616"/>
                <a:chExt cx="1658578" cy="1247343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xmlns="" id="{F60B4435-0577-4A2C-9F8B-3F3A1056D329}"/>
                    </a:ext>
                  </a:extLst>
                </p:cNvPr>
                <p:cNvSpPr/>
                <p:nvPr/>
              </p:nvSpPr>
              <p:spPr>
                <a:xfrm>
                  <a:off x="5417245" y="1704257"/>
                  <a:ext cx="1658578" cy="2467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>
                    <a:lnSpc>
                      <a:spcPct val="110000"/>
                    </a:lnSpc>
                  </a:pPr>
                  <a:endParaRPr lang="ko-KR" altLang="en-US" sz="1500" b="1" kern="0" spc="-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xmlns="" id="{8B8BBD0C-BD7C-4EE8-99EE-2002873F5072}"/>
                    </a:ext>
                  </a:extLst>
                </p:cNvPr>
                <p:cNvGrpSpPr/>
                <p:nvPr/>
              </p:nvGrpSpPr>
              <p:grpSpPr>
                <a:xfrm>
                  <a:off x="5467305" y="703616"/>
                  <a:ext cx="1496699" cy="947569"/>
                  <a:chOff x="4639213" y="703616"/>
                  <a:chExt cx="1496699" cy="947569"/>
                </a:xfrm>
              </p:grpSpPr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xmlns="" id="{04D66FBD-7085-4FB9-B296-2BA06B6FA95F}"/>
                      </a:ext>
                    </a:extLst>
                  </p:cNvPr>
                  <p:cNvCxnSpPr/>
                  <p:nvPr/>
                </p:nvCxnSpPr>
                <p:spPr>
                  <a:xfrm>
                    <a:off x="4819233" y="703616"/>
                    <a:ext cx="0" cy="765260"/>
                  </a:xfrm>
                  <a:prstGeom prst="line">
                    <a:avLst/>
                  </a:prstGeom>
                  <a:ln>
                    <a:solidFill>
                      <a:srgbClr val="37C498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xmlns="" id="{80E37757-86A1-41CB-A9F8-9BBD1D570308}"/>
                      </a:ext>
                    </a:extLst>
                  </p:cNvPr>
                  <p:cNvGrpSpPr/>
                  <p:nvPr/>
                </p:nvGrpSpPr>
                <p:grpSpPr>
                  <a:xfrm>
                    <a:off x="4639213" y="1291145"/>
                    <a:ext cx="1496699" cy="360040"/>
                    <a:chOff x="6156176" y="2780928"/>
                    <a:chExt cx="1496699" cy="360040"/>
                  </a:xfrm>
                </p:grpSpPr>
                <p:grpSp>
                  <p:nvGrpSpPr>
                    <p:cNvPr id="36" name="그룹 35">
                      <a:extLst>
                        <a:ext uri="{FF2B5EF4-FFF2-40B4-BE49-F238E27FC236}">
                          <a16:creationId xmlns:a16="http://schemas.microsoft.com/office/drawing/2014/main" xmlns="" id="{A7B79920-F269-42FB-810C-C23FE0BB73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6176" y="2780928"/>
                      <a:ext cx="1496699" cy="360040"/>
                      <a:chOff x="6156176" y="2780928"/>
                      <a:chExt cx="1496699" cy="360040"/>
                    </a:xfrm>
                  </p:grpSpPr>
                  <p:sp>
                    <p:nvSpPr>
                      <p:cNvPr id="38" name="직사각형 37">
                        <a:extLst>
                          <a:ext uri="{FF2B5EF4-FFF2-40B4-BE49-F238E27FC236}">
                            <a16:creationId xmlns:a16="http://schemas.microsoft.com/office/drawing/2014/main" xmlns="" id="{8EC5964E-8B84-41A2-B18A-53627CD234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6176" y="2780928"/>
                        <a:ext cx="1496699" cy="36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cap="sq">
                        <a:solidFill>
                          <a:srgbClr val="37C498"/>
                        </a:solidFill>
                        <a:miter lim="800000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  <p:sp>
                    <p:nvSpPr>
                      <p:cNvPr id="39" name="직사각형 38">
                        <a:extLst>
                          <a:ext uri="{FF2B5EF4-FFF2-40B4-BE49-F238E27FC236}">
                            <a16:creationId xmlns:a16="http://schemas.microsoft.com/office/drawing/2014/main" xmlns="" id="{BAE1A7DA-E47B-48E9-8CB3-500FA2F13F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6176" y="2780928"/>
                        <a:ext cx="360040" cy="360040"/>
                      </a:xfrm>
                      <a:prstGeom prst="rect">
                        <a:avLst/>
                      </a:prstGeom>
                      <a:solidFill>
                        <a:srgbClr val="37C498"/>
                      </a:solidFill>
                      <a:ln cap="sq">
                        <a:solidFill>
                          <a:srgbClr val="37C498"/>
                        </a:solidFill>
                        <a:miter lim="800000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37" name="직사각형 36">
                      <a:extLst>
                        <a:ext uri="{FF2B5EF4-FFF2-40B4-BE49-F238E27FC236}">
                          <a16:creationId xmlns:a16="http://schemas.microsoft.com/office/drawing/2014/main" xmlns="" id="{2096BEF8-C5CF-4B66-AE3F-834A14FED9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6216" y="2810907"/>
                      <a:ext cx="850326" cy="30008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fontAlgn="base" latinLnBrk="0"/>
                      <a:r>
                        <a:rPr lang="ko-KR" altLang="en-US" sz="2000" kern="0" spc="-1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대학탐</a:t>
                      </a:r>
                      <a:r>
                        <a:rPr lang="ko-KR" altLang="en-US" sz="2000" kern="0" spc="-10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</a:t>
                      </a:r>
                      <a:endParaRPr lang="en-US" altLang="ko-KR" sz="2000" kern="0" spc="-10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</p:grp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xmlns="" id="{4E2D11DB-68AC-4429-B8F1-1044890CA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0597" y="4377260"/>
                <a:ext cx="357940" cy="405648"/>
              </a:xfrm>
              <a:prstGeom prst="rect">
                <a:avLst/>
              </a:prstGeom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84BCAF51-9712-417E-BA72-D3A8BF921CBA}"/>
                </a:ext>
              </a:extLst>
            </p:cNvPr>
            <p:cNvGrpSpPr/>
            <p:nvPr/>
          </p:nvGrpSpPr>
          <p:grpSpPr>
            <a:xfrm>
              <a:off x="1029320" y="3214619"/>
              <a:ext cx="2314468" cy="1404896"/>
              <a:chOff x="1013762" y="3088995"/>
              <a:chExt cx="2544446" cy="1053672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xmlns="" id="{DE1481B3-ED9C-4B3C-930F-6E26C508220F}"/>
                  </a:ext>
                </a:extLst>
              </p:cNvPr>
              <p:cNvGrpSpPr/>
              <p:nvPr/>
            </p:nvGrpSpPr>
            <p:grpSpPr>
              <a:xfrm flipH="1">
                <a:off x="1013762" y="3088995"/>
                <a:ext cx="2544446" cy="1053672"/>
                <a:chOff x="4974253" y="1291145"/>
                <a:chExt cx="2544446" cy="1053672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xmlns="" id="{744CAED3-48B8-415D-85E5-1C8BAF16138F}"/>
                    </a:ext>
                  </a:extLst>
                </p:cNvPr>
                <p:cNvSpPr/>
                <p:nvPr/>
              </p:nvSpPr>
              <p:spPr>
                <a:xfrm>
                  <a:off x="5467305" y="1704257"/>
                  <a:ext cx="2051394" cy="64056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 fontAlgn="base">
                    <a:lnSpc>
                      <a:spcPct val="110000"/>
                    </a:lnSpc>
                  </a:pPr>
                  <a:r>
                    <a:rPr lang="ko-KR" altLang="en-US" sz="1500" b="1" kern="0" spc="-100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주체적</a:t>
                  </a:r>
                  <a:r>
                    <a:rPr lang="en-US" altLang="ko-KR" sz="1500" b="1" kern="0" spc="-100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1500" b="1" kern="0" spc="-100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진로탐색</a:t>
                  </a:r>
                  <a:endParaRPr lang="en-US" altLang="ko-KR" sz="1500" b="1" kern="0" spc="-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r" fontAlgn="base">
                    <a:lnSpc>
                      <a:spcPct val="110000"/>
                    </a:lnSpc>
                  </a:pPr>
                  <a:r>
                    <a:rPr lang="ko-KR" altLang="en-US" sz="1500" b="1" kern="0" spc="-100" dirty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진로계획 및 역량 </a:t>
                  </a:r>
                  <a:r>
                    <a:rPr lang="ko-KR" altLang="en-US" sz="1500" b="1" kern="0" spc="-1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함양</a:t>
                  </a:r>
                  <a:endParaRPr lang="en-US" altLang="ko-KR" sz="1500" b="1" kern="0" spc="-100" dirty="0" smtClean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  <a:p>
                  <a:pPr algn="r" fontAlgn="base">
                    <a:lnSpc>
                      <a:spcPct val="110000"/>
                    </a:lnSpc>
                  </a:pPr>
                  <a:r>
                    <a:rPr lang="ko-KR" altLang="en-US" sz="1500" b="1" kern="0" spc="-100" dirty="0" smtClean="0">
                      <a:ln>
                        <a:solidFill>
                          <a:srgbClr val="5B9BD5">
                            <a:shade val="50000"/>
                            <a:alpha val="0"/>
                          </a:srgb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마을교사</a:t>
                  </a:r>
                  <a:endParaRPr lang="ko-KR" altLang="en-US" sz="1500" b="1" kern="0" spc="-10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xmlns="" id="{B984C122-099E-4F00-A806-1952052F97F6}"/>
                    </a:ext>
                  </a:extLst>
                </p:cNvPr>
                <p:cNvGrpSpPr/>
                <p:nvPr/>
              </p:nvGrpSpPr>
              <p:grpSpPr>
                <a:xfrm>
                  <a:off x="4974253" y="1291145"/>
                  <a:ext cx="2528738" cy="360040"/>
                  <a:chOff x="4146161" y="1291145"/>
                  <a:chExt cx="2528738" cy="360040"/>
                </a:xfrm>
              </p:grpSpPr>
              <p:cxnSp>
                <p:nvCxnSpPr>
                  <p:cNvPr id="24" name="직선 연결선 23">
                    <a:extLst>
                      <a:ext uri="{FF2B5EF4-FFF2-40B4-BE49-F238E27FC236}">
                        <a16:creationId xmlns:a16="http://schemas.microsoft.com/office/drawing/2014/main" xmlns="" id="{B1106544-D45B-460F-924E-36CA3E1C8D5E}"/>
                      </a:ext>
                    </a:extLst>
                  </p:cNvPr>
                  <p:cNvCxnSpPr/>
                  <p:nvPr/>
                </p:nvCxnSpPr>
                <p:spPr>
                  <a:xfrm>
                    <a:off x="4146161" y="1471165"/>
                    <a:ext cx="584865" cy="0"/>
                  </a:xfrm>
                  <a:prstGeom prst="line">
                    <a:avLst/>
                  </a:prstGeom>
                  <a:ln>
                    <a:solidFill>
                      <a:srgbClr val="005DA4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" name="그룹 24">
                    <a:extLst>
                      <a:ext uri="{FF2B5EF4-FFF2-40B4-BE49-F238E27FC236}">
                        <a16:creationId xmlns:a16="http://schemas.microsoft.com/office/drawing/2014/main" xmlns="" id="{28C195F6-08B8-4E27-859D-D03E074BEC1F}"/>
                      </a:ext>
                    </a:extLst>
                  </p:cNvPr>
                  <p:cNvGrpSpPr/>
                  <p:nvPr/>
                </p:nvGrpSpPr>
                <p:grpSpPr>
                  <a:xfrm>
                    <a:off x="4639213" y="1291145"/>
                    <a:ext cx="2035686" cy="360040"/>
                    <a:chOff x="6156176" y="2780928"/>
                    <a:chExt cx="2035686" cy="360040"/>
                  </a:xfrm>
                </p:grpSpPr>
                <p:grpSp>
                  <p:nvGrpSpPr>
                    <p:cNvPr id="26" name="그룹 25">
                      <a:extLst>
                        <a:ext uri="{FF2B5EF4-FFF2-40B4-BE49-F238E27FC236}">
                          <a16:creationId xmlns:a16="http://schemas.microsoft.com/office/drawing/2014/main" xmlns="" id="{2F3C9241-5290-4356-8253-E5DA7E65DD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56176" y="2780928"/>
                      <a:ext cx="2035686" cy="360040"/>
                      <a:chOff x="6156176" y="2780928"/>
                      <a:chExt cx="2035686" cy="360040"/>
                    </a:xfrm>
                  </p:grpSpPr>
                  <p:sp>
                    <p:nvSpPr>
                      <p:cNvPr id="28" name="직사각형 27">
                        <a:extLst>
                          <a:ext uri="{FF2B5EF4-FFF2-40B4-BE49-F238E27FC236}">
                            <a16:creationId xmlns:a16="http://schemas.microsoft.com/office/drawing/2014/main" xmlns="" id="{0897D37B-8363-4386-8E5E-E74B6BEA58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6178" y="2780928"/>
                        <a:ext cx="2035684" cy="36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cap="sq">
                        <a:solidFill>
                          <a:srgbClr val="005DA4"/>
                        </a:solidFill>
                        <a:miter lim="800000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  <p:sp>
                    <p:nvSpPr>
                      <p:cNvPr id="29" name="직사각형 28">
                        <a:extLst>
                          <a:ext uri="{FF2B5EF4-FFF2-40B4-BE49-F238E27FC236}">
                            <a16:creationId xmlns:a16="http://schemas.microsoft.com/office/drawing/2014/main" xmlns="" id="{2252AFDB-248C-4FFB-B98F-842FC94052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56176" y="2780928"/>
                        <a:ext cx="360040" cy="360040"/>
                      </a:xfrm>
                      <a:prstGeom prst="rect">
                        <a:avLst/>
                      </a:prstGeom>
                      <a:solidFill>
                        <a:srgbClr val="005DA4"/>
                      </a:solidFill>
                      <a:ln cap="sq">
                        <a:solidFill>
                          <a:srgbClr val="005DA4"/>
                        </a:solidFill>
                        <a:miter lim="800000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27" name="직사각형 26">
                      <a:extLst>
                        <a:ext uri="{FF2B5EF4-FFF2-40B4-BE49-F238E27FC236}">
                          <a16:creationId xmlns:a16="http://schemas.microsoft.com/office/drawing/2014/main" xmlns="" id="{34A245E6-AA10-4AD0-B8F6-0B383DEF9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6216" y="2816655"/>
                      <a:ext cx="1203994" cy="30008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r" fontAlgn="base" latinLnBrk="0"/>
                      <a:r>
                        <a:rPr lang="ko-KR" altLang="en-US" sz="2000" kern="0" spc="-10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진로교</a:t>
                      </a:r>
                      <a:r>
                        <a:rPr lang="ko-KR" altLang="en-US" sz="2000" kern="0" spc="-10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육</a:t>
                      </a:r>
                    </a:p>
                  </p:txBody>
                </p:sp>
              </p:grpSp>
            </p:grpSp>
          </p:grp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83A7063A-B79A-4BE4-B801-362029E94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2094" y="3140406"/>
                <a:ext cx="268716" cy="268716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3003747" y="1835746"/>
              <a:ext cx="2389651" cy="2389651"/>
              <a:chOff x="3362673" y="1118537"/>
              <a:chExt cx="2389651" cy="2389651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3362673" y="1118537"/>
                <a:ext cx="2389651" cy="238965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headEnd type="none" w="sm" len="sm"/>
                <a:tailEnd type="oval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그룹 5"/>
              <p:cNvGrpSpPr/>
              <p:nvPr/>
            </p:nvGrpSpPr>
            <p:grpSpPr>
              <a:xfrm>
                <a:off x="3506396" y="1374876"/>
                <a:ext cx="2082326" cy="2097924"/>
                <a:chOff x="3506396" y="3175058"/>
                <a:chExt cx="2082326" cy="2097924"/>
              </a:xfrm>
            </p:grpSpPr>
            <p:pic>
              <p:nvPicPr>
                <p:cNvPr id="18" name="Picture 2" descr="E:\기술과가치템플릿\원반-5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6396" y="3175058"/>
                  <a:ext cx="2082326" cy="20979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5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3719309" y="4611268"/>
                  <a:ext cx="1673751" cy="4131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5" name="Text Box 5"/>
              <p:cNvSpPr txBox="1">
                <a:spLocks noChangeArrowheads="1"/>
              </p:cNvSpPr>
              <p:nvPr/>
            </p:nvSpPr>
            <p:spPr bwMode="auto">
              <a:xfrm>
                <a:off x="3855810" y="2751311"/>
                <a:ext cx="139836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kumimoji="0" lang="ko-KR" altLang="en-US" sz="1200" spc="-120" dirty="0" smtClean="0">
                    <a:gradFill>
                      <a:gsLst>
                        <a:gs pos="100000">
                          <a:srgbClr val="000000"/>
                        </a:gs>
                        <a:gs pos="100000">
                          <a:srgbClr val="BBE0E3">
                            <a:tint val="23500"/>
                            <a:satMod val="160000"/>
                          </a:srgbClr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지속가능발전모델</a:t>
                </a:r>
                <a:endParaRPr kumimoji="0" lang="ko-KR" altLang="en-US" sz="1200" spc="-120" dirty="0">
                  <a:gradFill>
                    <a:gsLst>
                      <a:gs pos="100000">
                        <a:srgbClr val="000000"/>
                      </a:gs>
                      <a:gs pos="100000">
                        <a:srgbClr val="BBE0E3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574854" y="1700826"/>
                <a:ext cx="1980030" cy="719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2600"/>
                  </a:lnSpc>
                </a:pPr>
                <a:r>
                  <a:rPr lang="ko-KR" altLang="en-US" sz="2200" dirty="0" smtClean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진로교육</a:t>
                </a:r>
                <a:endParaRPr lang="en-US" altLang="ko-KR" sz="2200" dirty="0" smtClean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algn="ctr">
                  <a:lnSpc>
                    <a:spcPts val="2600"/>
                  </a:lnSpc>
                </a:pPr>
                <a:r>
                  <a:rPr lang="ko-KR" altLang="en-US" sz="2000" dirty="0" smtClean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마을교육공동</a:t>
                </a:r>
                <a:r>
                  <a:rPr lang="ko-KR" altLang="en-US" sz="2000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체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768817" y="2426087"/>
                <a:ext cx="159210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330325" eaLnBrk="0" latinLnBrk="0" hangingPunct="0">
                  <a:spcAft>
                    <a:spcPts val="300"/>
                  </a:spcAft>
                  <a:buSzPct val="100000"/>
                  <a:defRPr/>
                </a:pPr>
                <a:r>
                  <a:rPr lang="en-US" altLang="ko-KR" sz="1400" b="1" kern="0" spc="-60" dirty="0" smtClean="0">
                    <a:gradFill>
                      <a:gsLst>
                        <a:gs pos="100000">
                          <a:srgbClr val="1F497D">
                            <a:lumMod val="75000"/>
                          </a:srgbClr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(</a:t>
                </a:r>
                <a:r>
                  <a:rPr lang="ko-KR" altLang="en-US" sz="1400" b="1" kern="0" spc="-60" dirty="0" smtClean="0">
                    <a:gradFill>
                      <a:gsLst>
                        <a:gs pos="100000">
                          <a:srgbClr val="1F497D">
                            <a:lumMod val="75000"/>
                          </a:srgbClr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학교</a:t>
                </a:r>
                <a:r>
                  <a:rPr lang="en-US" altLang="ko-KR" sz="1400" b="1" kern="0" spc="-60" dirty="0" smtClean="0">
                    <a:gradFill>
                      <a:gsLst>
                        <a:gs pos="100000">
                          <a:srgbClr val="1F497D">
                            <a:lumMod val="75000"/>
                          </a:srgbClr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+</a:t>
                </a:r>
                <a:r>
                  <a:rPr lang="ko-KR" altLang="en-US" sz="1400" b="1" kern="0" spc="-60" dirty="0" smtClean="0">
                    <a:gradFill>
                      <a:gsLst>
                        <a:gs pos="100000">
                          <a:srgbClr val="1F497D">
                            <a:lumMod val="75000"/>
                          </a:srgbClr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마을</a:t>
                </a:r>
                <a:r>
                  <a:rPr lang="en-US" altLang="ko-KR" sz="1400" b="1" kern="0" spc="-60" dirty="0" smtClean="0">
                    <a:gradFill>
                      <a:gsLst>
                        <a:gs pos="100000">
                          <a:srgbClr val="1F497D">
                            <a:lumMod val="75000"/>
                          </a:srgbClr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+</a:t>
                </a:r>
                <a:r>
                  <a:rPr lang="ko-KR" altLang="en-US" sz="1400" b="1" kern="0" spc="-60" dirty="0" smtClean="0">
                    <a:gradFill>
                      <a:gsLst>
                        <a:gs pos="100000">
                          <a:srgbClr val="1F497D">
                            <a:lumMod val="75000"/>
                          </a:srgbClr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대학</a:t>
                </a:r>
                <a:r>
                  <a:rPr lang="en-US" altLang="ko-KR" sz="1400" b="1" kern="0" spc="-60" dirty="0" smtClean="0">
                    <a:gradFill>
                      <a:gsLst>
                        <a:gs pos="100000">
                          <a:srgbClr val="1F497D">
                            <a:lumMod val="75000"/>
                          </a:srgbClr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  <a:latin typeface="-윤고딕330" pitchFamily="18" charset="-127"/>
                    <a:ea typeface="-윤고딕330" pitchFamily="18" charset="-127"/>
                  </a:rPr>
                  <a:t>)</a:t>
                </a:r>
                <a:endParaRPr lang="ko-KR" altLang="en-US" sz="1400" b="1" kern="0" spc="-60" dirty="0">
                  <a:gradFill>
                    <a:gsLst>
                      <a:gs pos="100000">
                        <a:srgbClr val="1F497D">
                          <a:lumMod val="75000"/>
                        </a:srgb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atin typeface="-윤고딕330" pitchFamily="18" charset="-127"/>
                  <a:ea typeface="-윤고딕330" pitchFamily="18" charset="-127"/>
                </a:endParaRPr>
              </a:p>
            </p:txBody>
          </p:sp>
        </p:grpSp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43" y="1153598"/>
              <a:ext cx="2304257" cy="1876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9264" y="4452777"/>
              <a:ext cx="2277226" cy="181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949" y="2331905"/>
              <a:ext cx="2337723" cy="1858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4303264" y="5028860"/>
              <a:ext cx="2286000" cy="6001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fontAlgn="base">
                <a:lnSpc>
                  <a:spcPct val="110000"/>
                </a:lnSpc>
              </a:pPr>
              <a:r>
                <a:rPr lang="ko-KR" altLang="en-US" sz="1500" b="1" kern="0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실질적 진로계획 수립</a:t>
              </a:r>
              <a:endParaRPr lang="en-US" altLang="ko-KR" sz="1500" b="1" kern="0" spc="-10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 fontAlgn="base">
                <a:lnSpc>
                  <a:spcPct val="110000"/>
                </a:lnSpc>
              </a:pPr>
              <a:r>
                <a:rPr lang="ko-KR" altLang="en-US" sz="1500" b="1" kern="0" spc="-10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진로탐색과 연계한 대학탐방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78371" y="378372"/>
            <a:ext cx="195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청소년 진로교육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005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7939" y="239872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세상에 이런 놀이 처음이지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r>
              <a:rPr lang="ko-KR" altLang="en-US" dirty="0" smtClean="0"/>
              <a:t>놀이교구를 활용한 비대면 놀이</a:t>
            </a:r>
            <a:endParaRPr lang="en-US" altLang="ko-KR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378371" y="378372"/>
            <a:ext cx="195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비대면 프로그램</a:t>
            </a:r>
            <a:endParaRPr lang="ko-KR" altLang="en-US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05" y="1925559"/>
            <a:ext cx="5770191" cy="370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537422" y="3152369"/>
            <a:ext cx="5654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참여방법</a:t>
            </a:r>
            <a:endParaRPr lang="en-US" altLang="ko-KR" dirty="0" smtClean="0"/>
          </a:p>
          <a:p>
            <a:r>
              <a:rPr lang="ko-KR" altLang="en-US" dirty="0" smtClean="0"/>
              <a:t>신청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놀이감배송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줌주소발송</a:t>
            </a:r>
            <a:r>
              <a:rPr lang="en-US" altLang="ko-KR" dirty="0" smtClean="0"/>
              <a:t>-</a:t>
            </a:r>
            <a:r>
              <a:rPr lang="ko-KR" altLang="en-US" dirty="0" smtClean="0"/>
              <a:t>놀이진행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놀이감은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원하는대로</a:t>
            </a:r>
            <a:r>
              <a:rPr lang="ko-KR" altLang="en-US" dirty="0" smtClean="0"/>
              <a:t> 구성할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7905" y="1555531"/>
            <a:ext cx="565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추석에 이웃 가족과 함께 놀아요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85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109BE6-F212-4020-8A06-060CF6A49EF7}"/>
              </a:ext>
            </a:extLst>
          </p:cNvPr>
          <p:cNvSpPr txBox="1"/>
          <p:nvPr/>
        </p:nvSpPr>
        <p:spPr>
          <a:xfrm>
            <a:off x="6820173" y="300353"/>
            <a:ext cx="6097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사이트맵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]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제작하실 사이트의 메뉴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대메뉴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소메뉴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를 작성해주세요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fontAlgn="t" latinLnBrk="0"/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게시판 형태는 </a:t>
            </a:r>
            <a:r>
              <a:rPr lang="ko-KR" altLang="en-US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메뉴명</a:t>
            </a: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 옆에 게시판을 작성해주세요 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(ex : </a:t>
            </a: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공지사항 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– </a:t>
            </a: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게시판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lang="ko-KR" alt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B80BB8-D1E1-4112-B1B1-952A68452DD6}"/>
              </a:ext>
            </a:extLst>
          </p:cNvPr>
          <p:cNvSpPr txBox="1"/>
          <p:nvPr/>
        </p:nvSpPr>
        <p:spPr>
          <a:xfrm>
            <a:off x="-1542260" y="200707"/>
            <a:ext cx="60974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 latinLnBrk="0"/>
            <a:r>
              <a:rPr lang="en-US" altLang="ko-KR" sz="3000" b="1" i="0" dirty="0">
                <a:solidFill>
                  <a:srgbClr val="FFFFFF"/>
                </a:solidFill>
                <a:effectLst/>
                <a:latin typeface="Arial Black" panose="020B0A04020102020204" pitchFamily="34" charset="0"/>
                <a:cs typeface="Aharoni" panose="02010803020104030203" pitchFamily="2" charset="-79"/>
              </a:rPr>
              <a:t>SITE MAP</a:t>
            </a:r>
            <a:endParaRPr lang="en-US" altLang="ko-KR" sz="3000" b="0" i="0" dirty="0">
              <a:solidFill>
                <a:srgbClr val="1B1F34"/>
              </a:solidFill>
              <a:effectLst/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7AE64A6-D971-47AD-AD45-376A8BC37969}"/>
              </a:ext>
            </a:extLst>
          </p:cNvPr>
          <p:cNvSpPr/>
          <p:nvPr/>
        </p:nvSpPr>
        <p:spPr>
          <a:xfrm>
            <a:off x="286189" y="477706"/>
            <a:ext cx="99646" cy="99646"/>
          </a:xfrm>
          <a:prstGeom prst="ellipse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ED71593-2209-424C-A78E-4AE6D5B8316F}"/>
              </a:ext>
            </a:extLst>
          </p:cNvPr>
          <p:cNvSpPr/>
          <p:nvPr/>
        </p:nvSpPr>
        <p:spPr>
          <a:xfrm>
            <a:off x="704596" y="2063019"/>
            <a:ext cx="1991497" cy="2166577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 smtClean="0">
              <a:solidFill>
                <a:schemeClr val="bg1"/>
              </a:solidFill>
            </a:endParaRPr>
          </a:p>
          <a:p>
            <a:pPr algn="ctr"/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교육프로그램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상품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이벤트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쇼핑몰기능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(</a:t>
            </a:r>
            <a:r>
              <a:rPr lang="ko-KR" altLang="en-US" sz="1300" dirty="0">
                <a:solidFill>
                  <a:schemeClr val="bg1"/>
                </a:solidFill>
              </a:rPr>
              <a:t>상품구매 견적기입</a:t>
            </a:r>
            <a:r>
              <a:rPr lang="en-US" altLang="ko-KR" sz="1300" dirty="0">
                <a:solidFill>
                  <a:schemeClr val="bg1"/>
                </a:solidFill>
              </a:rPr>
              <a:t>)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A6F9FA7-D607-4AE9-90BD-E13B8DBC6845}"/>
              </a:ext>
            </a:extLst>
          </p:cNvPr>
          <p:cNvSpPr/>
          <p:nvPr/>
        </p:nvSpPr>
        <p:spPr>
          <a:xfrm>
            <a:off x="862857" y="2168527"/>
            <a:ext cx="1716859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rgbClr val="002060"/>
                </a:solidFill>
              </a:rPr>
              <a:t>상품</a:t>
            </a:r>
            <a:r>
              <a:rPr lang="en-US" altLang="ko-KR" sz="1300" b="1" dirty="0">
                <a:solidFill>
                  <a:srgbClr val="002060"/>
                </a:solidFill>
              </a:rPr>
              <a:t>,</a:t>
            </a:r>
            <a:r>
              <a:rPr lang="ko-KR" altLang="en-US" sz="1300" b="1" dirty="0">
                <a:solidFill>
                  <a:srgbClr val="002060"/>
                </a:solidFill>
              </a:rPr>
              <a:t>서비스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ctr"/>
            <a:r>
              <a:rPr lang="en-US" altLang="ko-KR" sz="1300" b="1" dirty="0" smtClean="0">
                <a:solidFill>
                  <a:srgbClr val="002060"/>
                </a:solidFill>
              </a:rPr>
              <a:t>CONTENTS</a:t>
            </a:r>
            <a:endParaRPr lang="ko-KR" altLang="en-US" sz="1300" b="1" dirty="0">
              <a:solidFill>
                <a:srgbClr val="00206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82F1EC5-5CB0-46C6-BFA3-38F76BFB2C70}"/>
              </a:ext>
            </a:extLst>
          </p:cNvPr>
          <p:cNvSpPr/>
          <p:nvPr/>
        </p:nvSpPr>
        <p:spPr>
          <a:xfrm>
            <a:off x="5063534" y="1396708"/>
            <a:ext cx="1986773" cy="465496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홍보영</a:t>
            </a:r>
            <a:r>
              <a:rPr lang="ko-KR" altLang="en-US" dirty="0">
                <a:solidFill>
                  <a:schemeClr val="bg1"/>
                </a:solidFill>
              </a:rPr>
              <a:t>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206A92D-681C-4DC3-A589-56D512944EDC}"/>
              </a:ext>
            </a:extLst>
          </p:cNvPr>
          <p:cNvSpPr/>
          <p:nvPr/>
        </p:nvSpPr>
        <p:spPr>
          <a:xfrm>
            <a:off x="2886268" y="2063019"/>
            <a:ext cx="1991497" cy="2166577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 smtClean="0">
              <a:solidFill>
                <a:schemeClr val="bg1"/>
              </a:solidFill>
            </a:endParaRPr>
          </a:p>
          <a:p>
            <a:pPr algn="ctr"/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endParaRPr lang="en-US" altLang="ko-KR" sz="13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FAQ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(</a:t>
            </a:r>
            <a:r>
              <a:rPr lang="ko-KR" altLang="en-US" sz="1300" dirty="0">
                <a:solidFill>
                  <a:schemeClr val="bg1"/>
                </a:solidFill>
              </a:rPr>
              <a:t>회원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멤버십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상품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서비스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주문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결제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취소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반품</a:t>
            </a:r>
            <a:r>
              <a:rPr lang="en-US" altLang="ko-KR" sz="1300" dirty="0">
                <a:solidFill>
                  <a:schemeClr val="bg1"/>
                </a:solidFill>
              </a:rPr>
              <a:t>/</a:t>
            </a:r>
            <a:r>
              <a:rPr lang="ko-KR" altLang="en-US" sz="1300" dirty="0">
                <a:solidFill>
                  <a:schemeClr val="bg1"/>
                </a:solidFill>
              </a:rPr>
              <a:t>교환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사이트이용문의</a:t>
            </a:r>
            <a:r>
              <a:rPr lang="en-US" altLang="ko-KR" sz="13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Q&amp;A</a:t>
            </a:r>
          </a:p>
          <a:p>
            <a:pPr algn="ctr"/>
            <a:r>
              <a:rPr lang="ko-KR" altLang="en-US" sz="1300" dirty="0" err="1">
                <a:solidFill>
                  <a:schemeClr val="bg1"/>
                </a:solidFill>
              </a:rPr>
              <a:t>이메일상담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 err="1">
                <a:solidFill>
                  <a:schemeClr val="bg1"/>
                </a:solidFill>
              </a:rPr>
              <a:t>매장찾기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E-</a:t>
            </a:r>
            <a:r>
              <a:rPr lang="ko-KR" altLang="en-US" sz="1300" dirty="0" err="1" smtClean="0">
                <a:solidFill>
                  <a:schemeClr val="bg1"/>
                </a:solidFill>
              </a:rPr>
              <a:t>카달로그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69F8D26-3C35-4BB5-A936-6920E07B619D}"/>
              </a:ext>
            </a:extLst>
          </p:cNvPr>
          <p:cNvSpPr/>
          <p:nvPr/>
        </p:nvSpPr>
        <p:spPr>
          <a:xfrm>
            <a:off x="3044529" y="2168527"/>
            <a:ext cx="1716859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rgbClr val="002060"/>
                </a:solidFill>
              </a:rPr>
              <a:t>고객서비스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ctr"/>
            <a:r>
              <a:rPr lang="en-US" altLang="ko-KR" sz="1300" b="1" dirty="0">
                <a:solidFill>
                  <a:srgbClr val="002060"/>
                </a:solidFill>
              </a:rPr>
              <a:t>COMMUNITY</a:t>
            </a:r>
            <a:r>
              <a:rPr lang="ko-KR" altLang="en-US" sz="13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4CF726C-57DD-470B-91B6-E32930925AD4}"/>
              </a:ext>
            </a:extLst>
          </p:cNvPr>
          <p:cNvSpPr/>
          <p:nvPr/>
        </p:nvSpPr>
        <p:spPr>
          <a:xfrm>
            <a:off x="5067940" y="2063019"/>
            <a:ext cx="1991497" cy="2166577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사진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영상</a:t>
            </a: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이벤트</a:t>
            </a:r>
            <a:r>
              <a:rPr lang="en-US" altLang="ko-KR" sz="1300" dirty="0">
                <a:solidFill>
                  <a:schemeClr val="bg1"/>
                </a:solidFill>
              </a:rPr>
              <a:t>(</a:t>
            </a:r>
            <a:r>
              <a:rPr lang="ko-KR" altLang="en-US" sz="1300" dirty="0">
                <a:solidFill>
                  <a:schemeClr val="bg1"/>
                </a:solidFill>
              </a:rPr>
              <a:t>소비자참여</a:t>
            </a:r>
            <a:r>
              <a:rPr lang="en-US" altLang="ko-KR" sz="1300" dirty="0">
                <a:solidFill>
                  <a:schemeClr val="bg1"/>
                </a:solidFill>
              </a:rPr>
              <a:t>)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endParaRPr lang="en-US" altLang="ko-KR" sz="1300" dirty="0" smtClean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F298FF44-43AD-4E70-82F2-AE305AAF28C9}"/>
              </a:ext>
            </a:extLst>
          </p:cNvPr>
          <p:cNvSpPr/>
          <p:nvPr/>
        </p:nvSpPr>
        <p:spPr>
          <a:xfrm>
            <a:off x="5198492" y="2168527"/>
            <a:ext cx="1716859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rgbClr val="002060"/>
                </a:solidFill>
              </a:rPr>
              <a:t>갤러리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ctr"/>
            <a:r>
              <a:rPr lang="en-US" altLang="ko-KR" sz="1300" b="1" dirty="0" smtClean="0">
                <a:solidFill>
                  <a:srgbClr val="002060"/>
                </a:solidFill>
              </a:rPr>
              <a:t>GALLERY</a:t>
            </a:r>
            <a:endParaRPr lang="ko-KR" altLang="en-US" sz="1300" b="1" dirty="0">
              <a:solidFill>
                <a:srgbClr val="00206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40685A0-4426-4231-80D6-9FB7A19B178F}"/>
              </a:ext>
            </a:extLst>
          </p:cNvPr>
          <p:cNvSpPr/>
          <p:nvPr/>
        </p:nvSpPr>
        <p:spPr>
          <a:xfrm>
            <a:off x="7221903" y="2063019"/>
            <a:ext cx="1991497" cy="2166577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뉴스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PR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r>
              <a:rPr lang="en-US" altLang="ko-KR" sz="1300" dirty="0">
                <a:solidFill>
                  <a:schemeClr val="bg1"/>
                </a:solidFill>
              </a:rPr>
              <a:t>IR</a:t>
            </a: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사회공헌</a:t>
            </a:r>
          </a:p>
          <a:p>
            <a:pPr algn="ctr"/>
            <a:endParaRPr lang="en-US" altLang="ko-KR" sz="1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7A099F89-5509-4E44-ABC0-847E9337E415}"/>
              </a:ext>
            </a:extLst>
          </p:cNvPr>
          <p:cNvSpPr/>
          <p:nvPr/>
        </p:nvSpPr>
        <p:spPr>
          <a:xfrm>
            <a:off x="7380164" y="2168527"/>
            <a:ext cx="1716859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rgbClr val="002060"/>
                </a:solidFill>
              </a:rPr>
              <a:t> 뉴스</a:t>
            </a:r>
            <a:endParaRPr lang="en-US" altLang="ko-KR" sz="1300" b="1" dirty="0">
              <a:solidFill>
                <a:srgbClr val="002060"/>
              </a:solidFill>
            </a:endParaRPr>
          </a:p>
          <a:p>
            <a:pPr algn="ctr"/>
            <a:r>
              <a:rPr lang="en-US" altLang="ko-KR" sz="1300" b="1" dirty="0">
                <a:solidFill>
                  <a:srgbClr val="002060"/>
                </a:solidFill>
              </a:rPr>
              <a:t>NEWS</a:t>
            </a:r>
            <a:endParaRPr lang="ko-KR" altLang="en-US" sz="1300" b="1" dirty="0">
              <a:solidFill>
                <a:srgbClr val="002060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C5FB457-3D21-4B07-974A-2C9DDC561C71}"/>
              </a:ext>
            </a:extLst>
          </p:cNvPr>
          <p:cNvSpPr/>
          <p:nvPr/>
        </p:nvSpPr>
        <p:spPr>
          <a:xfrm>
            <a:off x="9371661" y="2063019"/>
            <a:ext cx="1991497" cy="2166577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3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300" dirty="0" smtClean="0">
                <a:solidFill>
                  <a:schemeClr val="bg1"/>
                </a:solidFill>
              </a:rPr>
              <a:t>CEO</a:t>
            </a:r>
            <a:r>
              <a:rPr lang="ko-KR" altLang="en-US" sz="1300" dirty="0" smtClean="0">
                <a:solidFill>
                  <a:schemeClr val="bg1"/>
                </a:solidFill>
              </a:rPr>
              <a:t>인사말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회사소개</a:t>
            </a:r>
            <a:r>
              <a:rPr lang="en-US" altLang="ko-KR" sz="1300" dirty="0" smtClean="0">
                <a:solidFill>
                  <a:schemeClr val="bg1"/>
                </a:solidFill>
              </a:rPr>
              <a:t>(</a:t>
            </a:r>
            <a:r>
              <a:rPr lang="ko-KR" altLang="en-US" sz="1300" dirty="0" err="1" smtClean="0">
                <a:solidFill>
                  <a:schemeClr val="bg1"/>
                </a:solidFill>
              </a:rPr>
              <a:t>경영철학등</a:t>
            </a:r>
            <a:r>
              <a:rPr lang="en-US" altLang="ko-KR" sz="1300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사업소개</a:t>
            </a:r>
            <a:r>
              <a:rPr lang="en-US" altLang="ko-KR" sz="1300" dirty="0" smtClean="0">
                <a:solidFill>
                  <a:schemeClr val="bg1"/>
                </a:solidFill>
              </a:rPr>
              <a:t>(4</a:t>
            </a:r>
            <a:r>
              <a:rPr lang="ko-KR" altLang="en-US" sz="1300" dirty="0" err="1" smtClean="0">
                <a:solidFill>
                  <a:schemeClr val="bg1"/>
                </a:solidFill>
              </a:rPr>
              <a:t>개분야</a:t>
            </a:r>
            <a:r>
              <a:rPr lang="en-US" altLang="ko-KR" sz="1300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연혁</a:t>
            </a:r>
            <a:endParaRPr lang="en-US" altLang="ko-KR" sz="13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브랜드</a:t>
            </a:r>
            <a:r>
              <a:rPr lang="en-US" altLang="ko-KR" sz="1300" dirty="0" smtClean="0">
                <a:solidFill>
                  <a:schemeClr val="bg1"/>
                </a:solidFill>
              </a:rPr>
              <a:t>(CI,BI,</a:t>
            </a:r>
            <a:r>
              <a:rPr lang="ko-KR" altLang="en-US" sz="1300" dirty="0" smtClean="0">
                <a:solidFill>
                  <a:schemeClr val="bg1"/>
                </a:solidFill>
              </a:rPr>
              <a:t>색</a:t>
            </a:r>
            <a:r>
              <a:rPr lang="en-US" altLang="ko-KR" sz="1300" dirty="0" smtClean="0">
                <a:solidFill>
                  <a:schemeClr val="bg1"/>
                </a:solidFill>
              </a:rPr>
              <a:t>,</a:t>
            </a:r>
            <a:r>
              <a:rPr lang="ko-KR" altLang="en-US" sz="1300" dirty="0" smtClean="0">
                <a:solidFill>
                  <a:schemeClr val="bg1"/>
                </a:solidFill>
              </a:rPr>
              <a:t>로고 등</a:t>
            </a:r>
            <a:r>
              <a:rPr lang="en-US" altLang="ko-KR" sz="1300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경영정보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2712347-EA44-4A27-8A26-025812593621}"/>
              </a:ext>
            </a:extLst>
          </p:cNvPr>
          <p:cNvSpPr/>
          <p:nvPr/>
        </p:nvSpPr>
        <p:spPr>
          <a:xfrm>
            <a:off x="9529922" y="2168527"/>
            <a:ext cx="1716859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rgbClr val="002060"/>
                </a:solidFill>
              </a:rPr>
              <a:t>회사소개</a:t>
            </a:r>
            <a:endParaRPr lang="en-US" altLang="ko-KR" sz="1300" b="1" dirty="0" smtClean="0">
              <a:solidFill>
                <a:srgbClr val="002060"/>
              </a:solidFill>
            </a:endParaRPr>
          </a:p>
          <a:p>
            <a:pPr algn="ctr"/>
            <a:r>
              <a:rPr lang="en-US" altLang="ko-KR" sz="1300" b="1" dirty="0" smtClean="0">
                <a:solidFill>
                  <a:srgbClr val="002060"/>
                </a:solidFill>
              </a:rPr>
              <a:t>DADONG</a:t>
            </a:r>
            <a:r>
              <a:rPr lang="ko-KR" altLang="en-US" sz="1300" b="1" dirty="0" smtClean="0">
                <a:solidFill>
                  <a:srgbClr val="002060"/>
                </a:solidFill>
              </a:rPr>
              <a:t> </a:t>
            </a:r>
            <a:endParaRPr lang="ko-KR" altLang="en-US" sz="1300" b="1" dirty="0">
              <a:solidFill>
                <a:srgbClr val="00206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BDA34E58-AB7B-4D93-A728-7614A6337745}"/>
              </a:ext>
            </a:extLst>
          </p:cNvPr>
          <p:cNvSpPr/>
          <p:nvPr/>
        </p:nvSpPr>
        <p:spPr>
          <a:xfrm>
            <a:off x="704596" y="4391070"/>
            <a:ext cx="1991497" cy="2166577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48DEA477-22DD-40DE-8973-5D6FA0A7A304}"/>
              </a:ext>
            </a:extLst>
          </p:cNvPr>
          <p:cNvSpPr/>
          <p:nvPr/>
        </p:nvSpPr>
        <p:spPr>
          <a:xfrm>
            <a:off x="862857" y="4496578"/>
            <a:ext cx="1716859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rgbClr val="002060"/>
                </a:solidFill>
              </a:rPr>
              <a:t>대메뉴</a:t>
            </a:r>
            <a:r>
              <a:rPr lang="ko-KR" altLang="en-US" sz="13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F1E2F3F8-9FCF-49AA-9D67-AF9146D57F3B}"/>
              </a:ext>
            </a:extLst>
          </p:cNvPr>
          <p:cNvSpPr/>
          <p:nvPr/>
        </p:nvSpPr>
        <p:spPr>
          <a:xfrm>
            <a:off x="2886268" y="4391070"/>
            <a:ext cx="1991497" cy="2166577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7F0A4899-5A4C-49DC-9553-0FABF7F5367B}"/>
              </a:ext>
            </a:extLst>
          </p:cNvPr>
          <p:cNvSpPr/>
          <p:nvPr/>
        </p:nvSpPr>
        <p:spPr>
          <a:xfrm>
            <a:off x="3044529" y="4496578"/>
            <a:ext cx="1716859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rgbClr val="002060"/>
                </a:solidFill>
              </a:rPr>
              <a:t>대메뉴</a:t>
            </a:r>
            <a:r>
              <a:rPr lang="ko-KR" altLang="en-US" sz="13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11AFAA97-43C0-4A10-ACDE-160FDFC1AB1E}"/>
              </a:ext>
            </a:extLst>
          </p:cNvPr>
          <p:cNvSpPr/>
          <p:nvPr/>
        </p:nvSpPr>
        <p:spPr>
          <a:xfrm>
            <a:off x="5067940" y="4391070"/>
            <a:ext cx="1991497" cy="2166577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465660E4-530D-4990-8BAA-F7F71F9BF1D8}"/>
              </a:ext>
            </a:extLst>
          </p:cNvPr>
          <p:cNvSpPr/>
          <p:nvPr/>
        </p:nvSpPr>
        <p:spPr>
          <a:xfrm>
            <a:off x="5198492" y="4496578"/>
            <a:ext cx="1716859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rgbClr val="002060"/>
                </a:solidFill>
              </a:rPr>
              <a:t>대메뉴</a:t>
            </a:r>
            <a:r>
              <a:rPr lang="ko-KR" altLang="en-US" sz="13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38C442C-2F21-4992-AA16-C42D64014BE6}"/>
              </a:ext>
            </a:extLst>
          </p:cNvPr>
          <p:cNvSpPr/>
          <p:nvPr/>
        </p:nvSpPr>
        <p:spPr>
          <a:xfrm>
            <a:off x="7242844" y="4391069"/>
            <a:ext cx="1991497" cy="2166577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EFCE6B1-324C-4DF8-96BA-A277F5BE3812}"/>
              </a:ext>
            </a:extLst>
          </p:cNvPr>
          <p:cNvSpPr/>
          <p:nvPr/>
        </p:nvSpPr>
        <p:spPr>
          <a:xfrm>
            <a:off x="7380164" y="4496578"/>
            <a:ext cx="1716859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rgbClr val="002060"/>
                </a:solidFill>
              </a:rPr>
              <a:t>대메뉴</a:t>
            </a:r>
            <a:r>
              <a:rPr lang="ko-KR" altLang="en-US" sz="13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86AF4217-6F73-42D4-BDB5-251B3FEA41AD}"/>
              </a:ext>
            </a:extLst>
          </p:cNvPr>
          <p:cNvSpPr/>
          <p:nvPr/>
        </p:nvSpPr>
        <p:spPr>
          <a:xfrm>
            <a:off x="9371661" y="4391070"/>
            <a:ext cx="1991497" cy="2166577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en-US" altLang="ko-KR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bg1"/>
                </a:solidFill>
              </a:rPr>
              <a:t>하위 </a:t>
            </a:r>
            <a:r>
              <a:rPr lang="ko-KR" altLang="en-US" sz="1300" dirty="0" err="1">
                <a:solidFill>
                  <a:schemeClr val="bg1"/>
                </a:solidFill>
              </a:rPr>
              <a:t>메뉴명</a:t>
            </a:r>
            <a:endParaRPr lang="ko-KR" altLang="en-US" sz="1300" dirty="0">
              <a:solidFill>
                <a:schemeClr val="bg1"/>
              </a:solidFill>
            </a:endParaRPr>
          </a:p>
          <a:p>
            <a:pPr algn="ctr"/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46455D67-E395-4E7D-8133-AA385BF77A7F}"/>
              </a:ext>
            </a:extLst>
          </p:cNvPr>
          <p:cNvSpPr/>
          <p:nvPr/>
        </p:nvSpPr>
        <p:spPr>
          <a:xfrm>
            <a:off x="9529922" y="4496578"/>
            <a:ext cx="1716859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>
                <a:solidFill>
                  <a:srgbClr val="002060"/>
                </a:solidFill>
              </a:rPr>
              <a:t>대메뉴</a:t>
            </a:r>
            <a:r>
              <a:rPr lang="ko-KR" altLang="en-US" sz="1300" b="1" dirty="0">
                <a:solidFill>
                  <a:srgbClr val="002060"/>
                </a:solidFill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CBD6A065-DBBD-44FF-9FD7-2CD91072766A}"/>
              </a:ext>
            </a:extLst>
          </p:cNvPr>
          <p:cNvCxnSpPr>
            <a:cxnSpLocks/>
          </p:cNvCxnSpPr>
          <p:nvPr/>
        </p:nvCxnSpPr>
        <p:spPr>
          <a:xfrm>
            <a:off x="102523" y="1064848"/>
            <a:ext cx="11986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2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05346" y="412161"/>
            <a:ext cx="7742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다같이 놀자 동네 </a:t>
            </a:r>
            <a:r>
              <a:rPr lang="ko-KR" altLang="en-US" dirty="0" err="1" smtClean="0"/>
              <a:t>한바퀴</a:t>
            </a:r>
            <a:r>
              <a:rPr lang="en-US" altLang="ko-KR" dirty="0" smtClean="0"/>
              <a:t>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8371" y="378372"/>
            <a:ext cx="279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놀이마당</a:t>
            </a:r>
            <a:r>
              <a:rPr lang="en-US" altLang="ko-KR" dirty="0" smtClean="0"/>
              <a:t>(</a:t>
            </a:r>
            <a:r>
              <a:rPr lang="ko-KR" altLang="en-US" dirty="0" smtClean="0"/>
              <a:t>축제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7905" y="1555531"/>
            <a:ext cx="565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마을사람들의 소통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화합의 장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7" y="2132856"/>
            <a:ext cx="3840426" cy="2880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245" y="2132856"/>
            <a:ext cx="3854219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97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05346" y="412161"/>
            <a:ext cx="7742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다같이 놀자 동네 </a:t>
            </a:r>
            <a:r>
              <a:rPr lang="ko-KR" altLang="en-US" dirty="0" err="1" smtClean="0"/>
              <a:t>한바퀴</a:t>
            </a:r>
            <a:r>
              <a:rPr lang="en-US" altLang="ko-KR" dirty="0" smtClean="0"/>
              <a:t>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8371" y="378372"/>
            <a:ext cx="279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움직이는 </a:t>
            </a:r>
            <a:r>
              <a:rPr lang="ko-KR" altLang="en-US" dirty="0" err="1" smtClean="0"/>
              <a:t>맘껏놀이터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7905" y="1555531"/>
            <a:ext cx="565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나에게도 놀 권리가 있어요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2" y="2343453"/>
            <a:ext cx="3894942" cy="2937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89" y="2343453"/>
            <a:ext cx="4158388" cy="294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3" y="563038"/>
            <a:ext cx="3222379" cy="285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77" y="3812450"/>
            <a:ext cx="3787416" cy="278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947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49405728" descr="EMB00001b6ca1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42" y="4292477"/>
            <a:ext cx="2995163" cy="270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_x49407088" descr="EMB00001b6ca1b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43" y="2320878"/>
            <a:ext cx="3000344" cy="248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05346" y="412161"/>
            <a:ext cx="7742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다같이 놀자 동네 </a:t>
            </a:r>
            <a:r>
              <a:rPr lang="ko-KR" altLang="en-US" dirty="0" err="1" smtClean="0"/>
              <a:t>한바퀴</a:t>
            </a:r>
            <a:r>
              <a:rPr lang="en-US" altLang="ko-KR" dirty="0" smtClean="0"/>
              <a:t>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8370" y="378372"/>
            <a:ext cx="3126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어디든 놀이터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축제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7905" y="1555531"/>
            <a:ext cx="565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나에게도 놀 권리가 있어요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6" name="_x49405008" descr="EMB00001b6ca19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654" y="702718"/>
            <a:ext cx="3718789" cy="278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_x49406688" descr="EMB00001b6ca1b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43" y="692696"/>
            <a:ext cx="3005467" cy="219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49405168" descr="EMB00001b6ca1a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91237"/>
            <a:ext cx="4489017" cy="336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49405568" descr="EMB00001b6ca1c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16" y="3419067"/>
            <a:ext cx="3634427" cy="34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_x49405888" descr="EMB00001b6ca19c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" y="692696"/>
            <a:ext cx="4341599" cy="309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709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7939" y="239872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세상에 이런 </a:t>
            </a:r>
            <a:r>
              <a:rPr lang="ko-KR" altLang="en-US" dirty="0" err="1" smtClean="0"/>
              <a:t>놀이감</a:t>
            </a:r>
            <a:r>
              <a:rPr lang="ko-KR" altLang="en-US" dirty="0" smtClean="0"/>
              <a:t> 처음이지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r>
              <a:rPr lang="ko-KR" altLang="en-US" dirty="0" smtClean="0"/>
              <a:t>공동체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인성을 위한 </a:t>
            </a:r>
            <a:r>
              <a:rPr lang="ko-KR" altLang="en-US" dirty="0" err="1" smtClean="0"/>
              <a:t>놀이감</a:t>
            </a:r>
            <a:r>
              <a:rPr lang="ko-KR" altLang="en-US" dirty="0" smtClean="0"/>
              <a:t> 개발</a:t>
            </a:r>
            <a:endParaRPr lang="en-US" altLang="ko-KR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378371" y="378372"/>
            <a:ext cx="195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32854" y="1245476"/>
            <a:ext cx="297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놀이감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694059" y="2057457"/>
            <a:ext cx="9151069" cy="4069415"/>
            <a:chOff x="1114701" y="1519825"/>
            <a:chExt cx="6863302" cy="4069415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1114701" y="2896410"/>
              <a:ext cx="2232248" cy="8976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14701" y="2972624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3415289" y="2896411"/>
              <a:ext cx="2232248" cy="89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415289" y="2976026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727764" y="2896412"/>
              <a:ext cx="2232248" cy="89765"/>
            </a:xfrm>
            <a:prstGeom prst="roundRect">
              <a:avLst/>
            </a:prstGeom>
            <a:solidFill>
              <a:srgbClr val="FC75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727764" y="2986177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5724128" y="4273366"/>
              <a:ext cx="2232248" cy="89765"/>
            </a:xfrm>
            <a:prstGeom prst="roundRect">
              <a:avLst/>
            </a:prstGeom>
            <a:solidFill>
              <a:srgbClr val="970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24128" y="4365104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3415289" y="4273367"/>
              <a:ext cx="2232248" cy="8976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9999"/>
                </a:soli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415289" y="4365104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114701" y="4275339"/>
              <a:ext cx="2232248" cy="89765"/>
            </a:xfrm>
            <a:prstGeom prst="round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14701" y="4365104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1114701" y="1519827"/>
              <a:ext cx="2232248" cy="89765"/>
            </a:xfrm>
            <a:prstGeom prst="roundRect">
              <a:avLst/>
            </a:prstGeom>
            <a:solidFill>
              <a:srgbClr val="2B0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114701" y="1609592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3435175" y="1519826"/>
              <a:ext cx="2232248" cy="89765"/>
            </a:xfrm>
            <a:prstGeom prst="roundRect">
              <a:avLst/>
            </a:prstGeom>
            <a:solidFill>
              <a:srgbClr val="FC1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415289" y="1609592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5724128" y="1519825"/>
              <a:ext cx="2232248" cy="8976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724128" y="1609592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330662" y="3336635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고누놀이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659311" y="1952903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산가지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969891" y="1963837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400" dirty="0" err="1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쌍육놀이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326182" y="1963837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공기놀이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953994" y="3336635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병세우기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639425" y="332308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오목놀이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26182" y="4607840"/>
              <a:ext cx="10081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en-US" altLang="ko-KR" sz="1400" spc="-300" dirty="0">
                  <a:latin typeface="HY동녘M" panose="02030600000101010101" pitchFamily="18" charset="-127"/>
                  <a:ea typeface="HY동녘M" panose="02030600000101010101" pitchFamily="18" charset="-127"/>
                </a:rPr>
                <a:t>100</a:t>
              </a:r>
              <a:r>
                <a:rPr lang="ko-KR" altLang="en-US" sz="1400" spc="-300" dirty="0" err="1">
                  <a:latin typeface="HY동녘M" panose="02030600000101010101" pitchFamily="18" charset="-127"/>
                  <a:ea typeface="HY동녘M" panose="02030600000101010101" pitchFamily="18" charset="-127"/>
                </a:rPr>
                <a:t>초릴레이</a:t>
              </a:r>
              <a:endParaRPr lang="ko-KR" altLang="en-US" sz="1400" spc="-3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pPr fontAlgn="base" latinLnBrk="0"/>
              <a:r>
                <a:rPr lang="en-US" altLang="ko-KR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5</a:t>
              </a:r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종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pPr fontAlgn="base" latinLnBrk="0"/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59311" y="471556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400" spc="-150" dirty="0">
                  <a:latin typeface="HY동녘M" panose="02030600000101010101" pitchFamily="18" charset="-127"/>
                  <a:ea typeface="HY동녘M" panose="02030600000101010101" pitchFamily="18" charset="-127"/>
                </a:rPr>
                <a:t>종이컵낚시</a:t>
              </a:r>
            </a:p>
            <a:p>
              <a:pPr fontAlgn="base"/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53994" y="4607840"/>
              <a:ext cx="1008112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300" spc="-300" dirty="0" err="1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송편나누어먹</a:t>
              </a:r>
              <a:r>
                <a:rPr lang="ko-KR" altLang="en-US" sz="1300" spc="-300" dirty="0" err="1">
                  <a:latin typeface="HY동녘M" panose="02030600000101010101" pitchFamily="18" charset="-127"/>
                  <a:ea typeface="HY동녘M" panose="02030600000101010101" pitchFamily="18" charset="-127"/>
                </a:rPr>
                <a:t>기</a:t>
              </a:r>
              <a:endParaRPr lang="ko-KR" altLang="en-US" sz="1300" spc="-300" dirty="0" smtClean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pPr fontAlgn="base"/>
              <a:endPara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pPr fontAlgn="base"/>
              <a:endPara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77" name="_x189761632" descr="EMB0000528ca22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041" y="168166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_x189761712" descr="EMB0000528ca2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994" y="1674513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_x189761552" descr="EMB0000528ca2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182" y="443717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_x189761552" descr="EMB0000528ca23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182" y="305824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_x189761872" descr="EMB0000528ca23b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041" y="304469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_x189761792" descr="EMB0000528ca23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681" y="304469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_x189761712" descr="EMB0000528ca24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041" y="443717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21705" y="2040542"/>
            <a:ext cx="1102832" cy="140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248" y="4974804"/>
            <a:ext cx="1167568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01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7939" y="239872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세상에 이런 놀이 처음이지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r>
              <a:rPr lang="ko-KR" altLang="en-US" dirty="0" smtClean="0"/>
              <a:t>놀이교구를 활용한 비대면 놀이</a:t>
            </a:r>
            <a:endParaRPr lang="en-US" altLang="ko-KR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378371" y="378372"/>
            <a:ext cx="195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비대면 프로그램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565403" y="2097684"/>
            <a:ext cx="9151069" cy="4069415"/>
            <a:chOff x="1114701" y="1519825"/>
            <a:chExt cx="6863302" cy="4069415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114701" y="2896410"/>
              <a:ext cx="2232248" cy="8976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14701" y="2972624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415289" y="2896411"/>
              <a:ext cx="2232248" cy="8976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415289" y="2976026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727764" y="2896412"/>
              <a:ext cx="2232248" cy="89765"/>
            </a:xfrm>
            <a:prstGeom prst="roundRect">
              <a:avLst/>
            </a:prstGeom>
            <a:solidFill>
              <a:srgbClr val="FC75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27764" y="2986177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724128" y="4273366"/>
              <a:ext cx="2232248" cy="89765"/>
            </a:xfrm>
            <a:prstGeom prst="roundRect">
              <a:avLst/>
            </a:prstGeom>
            <a:solidFill>
              <a:srgbClr val="970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24128" y="4365104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3415289" y="4273367"/>
              <a:ext cx="2232248" cy="89765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9999"/>
                </a:soli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415289" y="4365104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114701" y="4275339"/>
              <a:ext cx="2232248" cy="89765"/>
            </a:xfrm>
            <a:prstGeom prst="roundRect">
              <a:avLst/>
            </a:prstGeom>
            <a:solidFill>
              <a:srgbClr val="00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4701" y="4365104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114701" y="1519827"/>
              <a:ext cx="2232248" cy="89765"/>
            </a:xfrm>
            <a:prstGeom prst="roundRect">
              <a:avLst/>
            </a:prstGeom>
            <a:solidFill>
              <a:srgbClr val="2B0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14701" y="1609592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35175" y="1519826"/>
              <a:ext cx="2232248" cy="89765"/>
            </a:xfrm>
            <a:prstGeom prst="roundRect">
              <a:avLst/>
            </a:prstGeom>
            <a:solidFill>
              <a:srgbClr val="FC10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415289" y="1609592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724128" y="1519825"/>
              <a:ext cx="2232248" cy="8976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24128" y="1609592"/>
              <a:ext cx="2232248" cy="1224136"/>
            </a:xfrm>
            <a:prstGeom prst="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0662" y="3336635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판제기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59311" y="1952903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태양열조리기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69891" y="1963837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장구비행기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26182" y="1963837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접시풍선놀</a:t>
              </a:r>
              <a:r>
                <a:rPr lang="ko-KR" altLang="en-US" sz="1400" dirty="0">
                  <a:latin typeface="HY동녘M" panose="02030600000101010101" pitchFamily="18" charset="-127"/>
                  <a:ea typeface="HY동녘M" panose="02030600000101010101" pitchFamily="18" charset="-127"/>
                </a:rPr>
                <a:t>이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53994" y="3336635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풍선대포놀이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39425" y="332308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400" dirty="0" err="1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죽방울놀이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26182" y="4607840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회전판놀이</a:t>
              </a:r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59311" y="4715562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400" spc="-150" dirty="0" err="1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혼자병세우기</a:t>
              </a:r>
              <a:endParaRPr lang="ko-KR" altLang="en-US" sz="1400" spc="-15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pPr fontAlgn="base"/>
              <a:endPara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953994" y="4607840"/>
              <a:ext cx="1008112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300" spc="-300" dirty="0" err="1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호버크래프트</a:t>
              </a:r>
              <a:endParaRPr lang="ko-KR" altLang="en-US" sz="1300" spc="-300" dirty="0" smtClean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pPr fontAlgn="base"/>
              <a:r>
                <a:rPr lang="en-US" altLang="ko-KR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5</a:t>
              </a:r>
              <a:r>
                <a:rPr lang="ko-KR" altLang="en-US" sz="1400" dirty="0" smtClean="0">
                  <a:latin typeface="HY동녘M" panose="02030600000101010101" pitchFamily="18" charset="-127"/>
                  <a:ea typeface="HY동녘M" panose="02030600000101010101" pitchFamily="18" charset="-127"/>
                </a:rPr>
                <a:t>세트</a:t>
              </a:r>
              <a:endPara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  <a:p>
              <a:pPr fontAlgn="base"/>
              <a:endPara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pic>
          <p:nvPicPr>
            <p:cNvPr id="35" name="_x189761552" descr="EMB0000528ca24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994" y="443717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_x188197232" descr="EMB000022e0a7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56" y="224451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73" y="2218963"/>
            <a:ext cx="1441537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127" y="2259519"/>
            <a:ext cx="1411064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836" y="3622551"/>
            <a:ext cx="1496713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14" y="5007336"/>
            <a:ext cx="1043654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127" y="3622551"/>
            <a:ext cx="144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_x206188672" descr="EMB00002b54aa93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836" y="5007336"/>
            <a:ext cx="14701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24" y="3636104"/>
            <a:ext cx="1448066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32854" y="1245476"/>
            <a:ext cx="297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놀이감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635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78371" y="378372"/>
            <a:ext cx="195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공간기획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조성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08" y="3484672"/>
            <a:ext cx="10329799" cy="260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59" y="1050049"/>
            <a:ext cx="10489651" cy="211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26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78371" y="378372"/>
            <a:ext cx="195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놀</a:t>
            </a:r>
            <a:r>
              <a:rPr lang="ko-KR" altLang="en-US" dirty="0"/>
              <a:t>이</a:t>
            </a:r>
            <a:r>
              <a:rPr lang="ko-KR" altLang="en-US" dirty="0" smtClean="0"/>
              <a:t>활동가 양성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917" y="870058"/>
            <a:ext cx="9213303" cy="574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467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78371" y="378372"/>
            <a:ext cx="195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놀이활동가 양성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1509713"/>
            <a:ext cx="812482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330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78371" y="378372"/>
            <a:ext cx="240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교구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놀이감</a:t>
            </a:r>
            <a:r>
              <a:rPr lang="ko-KR" altLang="en-US" dirty="0" smtClean="0"/>
              <a:t> 대여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910130"/>
            <a:ext cx="872490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625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7939" y="239872"/>
            <a:ext cx="7742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지속가능한</a:t>
            </a:r>
            <a:r>
              <a:rPr lang="ko-KR" altLang="en-US" dirty="0" smtClean="0"/>
              <a:t> 지역사회의 발전을 위해 함께 노력하고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8371" y="378372"/>
            <a:ext cx="195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사회공헌</a:t>
            </a:r>
            <a:endParaRPr lang="ko-KR" altLang="en-US" dirty="0"/>
          </a:p>
        </p:txBody>
      </p:sp>
      <p:pic>
        <p:nvPicPr>
          <p:cNvPr id="42" name="_x49406048" descr="EMB00001b6ca1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4016896" cy="301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_x49405408" descr="EMB00001b6ca1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6030"/>
            <a:ext cx="4016896" cy="315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_x49407088" descr="EMB00001b6ca1d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608" y="2449917"/>
            <a:ext cx="5889104" cy="44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_x49409568" descr="EMB00001b6ca1e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538" y="692696"/>
            <a:ext cx="4063585" cy="301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_x49409728" descr="EMB00001b6ca1e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428" y="692696"/>
            <a:ext cx="4017779" cy="301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16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109BE6-F212-4020-8A06-060CF6A49EF7}"/>
              </a:ext>
            </a:extLst>
          </p:cNvPr>
          <p:cNvSpPr txBox="1"/>
          <p:nvPr/>
        </p:nvSpPr>
        <p:spPr>
          <a:xfrm>
            <a:off x="9954071" y="289452"/>
            <a:ext cx="60974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 latinLnBrk="0"/>
            <a:r>
              <a:rPr lang="ko-KR" alt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레퍼런스 자료</a:t>
            </a: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를 남겨주세요</a:t>
            </a:r>
            <a:endParaRPr lang="en-US" altLang="ko-KR" sz="12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fontAlgn="t" latinLnBrk="0"/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예시 사이트 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참고 이미지</a:t>
            </a:r>
            <a:endParaRPr lang="en-US" altLang="ko-KR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ko-KR" alt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/>
            </a:r>
            <a:br>
              <a:rPr lang="ko-KR" alt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B80BB8-D1E1-4112-B1B1-952A68452DD6}"/>
              </a:ext>
            </a:extLst>
          </p:cNvPr>
          <p:cNvSpPr txBox="1"/>
          <p:nvPr/>
        </p:nvSpPr>
        <p:spPr>
          <a:xfrm>
            <a:off x="-1277656" y="200707"/>
            <a:ext cx="60974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 latinLnBrk="0"/>
            <a:r>
              <a:rPr lang="en-US" altLang="ko-KR" sz="3000" b="1" i="0" dirty="0">
                <a:solidFill>
                  <a:srgbClr val="FFFFFF"/>
                </a:solidFill>
                <a:effectLst/>
                <a:latin typeface="Arial Black" panose="020B0A04020102020204" pitchFamily="34" charset="0"/>
                <a:cs typeface="Aharoni" panose="02010803020104030203" pitchFamily="2" charset="-79"/>
              </a:rPr>
              <a:t> REFERENCE</a:t>
            </a:r>
            <a:endParaRPr lang="en-US" altLang="ko-KR" sz="3000" b="0" i="0" dirty="0">
              <a:solidFill>
                <a:srgbClr val="1B1F34"/>
              </a:solidFill>
              <a:effectLst/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67AE64A6-D971-47AD-AD45-376A8BC37969}"/>
              </a:ext>
            </a:extLst>
          </p:cNvPr>
          <p:cNvSpPr/>
          <p:nvPr/>
        </p:nvSpPr>
        <p:spPr>
          <a:xfrm>
            <a:off x="286189" y="477706"/>
            <a:ext cx="99646" cy="99646"/>
          </a:xfrm>
          <a:prstGeom prst="ellipse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ED71593-2209-424C-A78E-4AE6D5B8316F}"/>
              </a:ext>
            </a:extLst>
          </p:cNvPr>
          <p:cNvSpPr/>
          <p:nvPr/>
        </p:nvSpPr>
        <p:spPr>
          <a:xfrm>
            <a:off x="116378" y="1656889"/>
            <a:ext cx="11912137" cy="886826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회사소</a:t>
            </a:r>
            <a:r>
              <a:rPr lang="ko-KR" altLang="en-US" sz="1300" dirty="0">
                <a:solidFill>
                  <a:schemeClr val="bg1"/>
                </a:solidFill>
              </a:rPr>
              <a:t>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A6F9FA7-D607-4AE9-90BD-E13B8DBC6845}"/>
              </a:ext>
            </a:extLst>
          </p:cNvPr>
          <p:cNvSpPr/>
          <p:nvPr/>
        </p:nvSpPr>
        <p:spPr>
          <a:xfrm>
            <a:off x="385835" y="1863118"/>
            <a:ext cx="2520423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smtClean="0">
                <a:solidFill>
                  <a:srgbClr val="002060"/>
                </a:solidFill>
              </a:rPr>
              <a:t>SK</a:t>
            </a:r>
            <a:r>
              <a:rPr lang="ko-KR" altLang="en-US" sz="1300" b="1" dirty="0" err="1" smtClean="0">
                <a:solidFill>
                  <a:srgbClr val="002060"/>
                </a:solidFill>
              </a:rPr>
              <a:t>텔레콤</a:t>
            </a:r>
            <a:endParaRPr lang="ko-KR" altLang="en-US" sz="1300" b="1" dirty="0">
              <a:solidFill>
                <a:srgbClr val="00206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94819F7-763C-4D64-874D-E4313F7A5462}"/>
              </a:ext>
            </a:extLst>
          </p:cNvPr>
          <p:cNvSpPr/>
          <p:nvPr/>
        </p:nvSpPr>
        <p:spPr>
          <a:xfrm>
            <a:off x="116378" y="2725984"/>
            <a:ext cx="11912137" cy="886826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고객서비스</a:t>
            </a:r>
            <a:r>
              <a:rPr lang="en-US" altLang="ko-KR" sz="1300" dirty="0" smtClean="0">
                <a:solidFill>
                  <a:schemeClr val="bg1"/>
                </a:solidFill>
              </a:rPr>
              <a:t>, </a:t>
            </a:r>
            <a:r>
              <a:rPr lang="ko-KR" altLang="en-US" sz="1300" dirty="0" smtClean="0">
                <a:solidFill>
                  <a:schemeClr val="bg1"/>
                </a:solidFill>
              </a:rPr>
              <a:t>제품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E3C6EDDB-151C-48C4-8FBD-A44B18695860}"/>
              </a:ext>
            </a:extLst>
          </p:cNvPr>
          <p:cNvSpPr/>
          <p:nvPr/>
        </p:nvSpPr>
        <p:spPr>
          <a:xfrm>
            <a:off x="385835" y="2932213"/>
            <a:ext cx="2520423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smtClean="0">
                <a:solidFill>
                  <a:srgbClr val="002060"/>
                </a:solidFill>
              </a:rPr>
              <a:t>삼성전</a:t>
            </a:r>
            <a:r>
              <a:rPr lang="ko-KR" altLang="en-US" sz="1300" b="1" dirty="0">
                <a:solidFill>
                  <a:srgbClr val="002060"/>
                </a:solidFill>
              </a:rPr>
              <a:t>자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F635A07-16E1-48DE-BC78-15D4D72757B0}"/>
              </a:ext>
            </a:extLst>
          </p:cNvPr>
          <p:cNvSpPr/>
          <p:nvPr/>
        </p:nvSpPr>
        <p:spPr>
          <a:xfrm>
            <a:off x="116379" y="4441035"/>
            <a:ext cx="2789880" cy="422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rgbClr val="002060"/>
                </a:solidFill>
              </a:rPr>
              <a:t>추가 설명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DFF201F2-5CE1-438D-9F32-7E234859E443}"/>
              </a:ext>
            </a:extLst>
          </p:cNvPr>
          <p:cNvSpPr txBox="1"/>
          <p:nvPr/>
        </p:nvSpPr>
        <p:spPr>
          <a:xfrm>
            <a:off x="116378" y="4863066"/>
            <a:ext cx="60974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※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사이트 외 컨셉에 대해 설명하실 부분을 </a:t>
            </a:r>
            <a:r>
              <a:rPr lang="ko-KR" altLang="en-US" sz="12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남겨주세요</a:t>
            </a:r>
            <a:endParaRPr lang="en-US" altLang="ko-KR" sz="1200" b="0" i="0" dirty="0" smtClean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fontAlgn="t" latinLnBrk="0"/>
            <a:r>
              <a:rPr lang="ko-KR" altLang="en-US" sz="12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반응형으로</a:t>
            </a:r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 제작</a:t>
            </a:r>
            <a:endParaRPr lang="en-US" altLang="ko-KR" sz="12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 latinLnBrk="0"/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게시판</a:t>
            </a: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2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유튜브</a:t>
            </a:r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 연동</a:t>
            </a: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/</a:t>
            </a:r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리뷰</a:t>
            </a:r>
            <a:endParaRPr lang="en-US" altLang="ko-KR" sz="12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 latinLnBrk="0"/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쇼핑몰기능</a:t>
            </a: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교육프로그램 및 </a:t>
            </a:r>
            <a:r>
              <a:rPr lang="ko-KR" altLang="en-US" sz="12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놀이감</a:t>
            </a: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사업관련 판매</a:t>
            </a:r>
            <a:endParaRPr lang="en-US" altLang="ko-KR" sz="12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 latinLnBrk="0"/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문자기능</a:t>
            </a: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회원 및 조합원 등에게 사업 홍보 문자 전송기능</a:t>
            </a:r>
            <a:endParaRPr lang="en-US" altLang="ko-KR" sz="12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 latinLnBrk="0"/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다동 기본 </a:t>
            </a:r>
            <a:r>
              <a:rPr lang="ko-KR" altLang="en-US" sz="12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기업색</a:t>
            </a:r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ko-KR" altLang="en-US" sz="12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진파랑</a:t>
            </a: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남색</a:t>
            </a:r>
            <a:r>
              <a:rPr lang="en-US" altLang="ko-KR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), </a:t>
            </a:r>
            <a:r>
              <a:rPr lang="ko-KR" alt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핑크</a:t>
            </a:r>
            <a:endParaRPr lang="en-US" altLang="ko-KR" sz="12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 latinLnBrk="0"/>
            <a:endParaRPr lang="en-US" altLang="ko-KR" sz="12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fontAlgn="t" latinLnBrk="0"/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E1D3C78F-1E2C-4A93-A1AE-D3E6FA9F5D4B}"/>
              </a:ext>
            </a:extLst>
          </p:cNvPr>
          <p:cNvCxnSpPr>
            <a:cxnSpLocks/>
          </p:cNvCxnSpPr>
          <p:nvPr/>
        </p:nvCxnSpPr>
        <p:spPr>
          <a:xfrm>
            <a:off x="102523" y="1064848"/>
            <a:ext cx="11986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94819F7-763C-4D64-874D-E4313F7A5462}"/>
              </a:ext>
            </a:extLst>
          </p:cNvPr>
          <p:cNvSpPr/>
          <p:nvPr/>
        </p:nvSpPr>
        <p:spPr>
          <a:xfrm>
            <a:off x="102523" y="3921070"/>
            <a:ext cx="11912137" cy="300200"/>
          </a:xfrm>
          <a:prstGeom prst="rect">
            <a:avLst/>
          </a:prstGeom>
          <a:solidFill>
            <a:srgbClr val="2E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전체</a:t>
            </a:r>
            <a:r>
              <a:rPr lang="en-US" altLang="ko-KR" sz="1300" dirty="0" smtClean="0">
                <a:solidFill>
                  <a:schemeClr val="bg1"/>
                </a:solidFill>
              </a:rPr>
              <a:t> </a:t>
            </a:r>
            <a:r>
              <a:rPr lang="ko-KR" altLang="en-US" sz="1300" dirty="0" smtClean="0">
                <a:solidFill>
                  <a:schemeClr val="bg1"/>
                </a:solidFill>
              </a:rPr>
              <a:t>이미지는 제일기획처럼 간단하게 깔끔하게 하면 좋겠습니다</a:t>
            </a:r>
            <a:r>
              <a:rPr lang="en-US" altLang="ko-KR" sz="1300" dirty="0" smtClean="0">
                <a:solidFill>
                  <a:schemeClr val="bg1"/>
                </a:solidFill>
              </a:rPr>
              <a:t>.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409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2106" y="814743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회사소개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132" y="1608084"/>
            <a:ext cx="7632363" cy="509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46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2106" y="814743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회사소개</a:t>
            </a:r>
            <a:endParaRPr lang="en-US" altLang="ko-KR" dirty="0" smtClean="0"/>
          </a:p>
          <a:p>
            <a:r>
              <a:rPr lang="ko-KR" altLang="en-US" dirty="0" smtClean="0"/>
              <a:t>다동연혁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3" y="1462088"/>
            <a:ext cx="7989979" cy="485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287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2106" y="814743"/>
            <a:ext cx="7742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회사소개</a:t>
            </a:r>
            <a:endParaRPr lang="en-US" altLang="ko-KR" dirty="0" smtClean="0"/>
          </a:p>
          <a:p>
            <a:r>
              <a:rPr lang="ko-KR" altLang="en-US" dirty="0" smtClean="0"/>
              <a:t>다동연혁</a:t>
            </a:r>
            <a:endParaRPr lang="en-US" altLang="ko-KR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1966913"/>
            <a:ext cx="58769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5483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25EAEC-45E4-4A44-9C25-5225114A4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B80BB8-D1E1-4112-B1B1-952A68452DD6}"/>
              </a:ext>
            </a:extLst>
          </p:cNvPr>
          <p:cNvSpPr txBox="1"/>
          <p:nvPr/>
        </p:nvSpPr>
        <p:spPr>
          <a:xfrm>
            <a:off x="393254" y="1263885"/>
            <a:ext cx="57992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 latinLnBrk="0"/>
            <a:r>
              <a:rPr lang="en-US" altLang="ko-KR" sz="2600" i="0" dirty="0">
                <a:solidFill>
                  <a:srgbClr val="2E83EF"/>
                </a:solidFill>
                <a:effectLst/>
                <a:latin typeface="Arial Black" panose="020B0A04020102020204" pitchFamily="34" charset="0"/>
                <a:cs typeface="Aharoni" panose="02010803020104030203" pitchFamily="2" charset="-79"/>
              </a:rPr>
              <a:t>CREATIVE</a:t>
            </a:r>
            <a:r>
              <a:rPr lang="en-US" altLang="ko-KR" sz="2600" i="0" dirty="0">
                <a:solidFill>
                  <a:srgbClr val="FFFFFF"/>
                </a:solidFill>
                <a:effectLst/>
                <a:latin typeface="Arial Black" panose="020B0A04020102020204" pitchFamily="34" charset="0"/>
                <a:cs typeface="Aharoni" panose="02010803020104030203" pitchFamily="2" charset="-79"/>
              </a:rPr>
              <a:t> DESIGN PARTNER</a:t>
            </a:r>
            <a:endParaRPr lang="en-US" altLang="ko-KR" sz="2600" i="0" dirty="0">
              <a:solidFill>
                <a:srgbClr val="1B1F34"/>
              </a:solidFill>
              <a:effectLst/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DF51300-4192-4410-8532-F7B8D37FCEE9}"/>
              </a:ext>
            </a:extLst>
          </p:cNvPr>
          <p:cNvSpPr txBox="1"/>
          <p:nvPr/>
        </p:nvSpPr>
        <p:spPr>
          <a:xfrm>
            <a:off x="651723" y="2217993"/>
            <a:ext cx="6097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 latinLnBrk="0"/>
            <a:r>
              <a:rPr lang="en-US" altLang="ko-KR" sz="1600" b="1" i="0" dirty="0" err="1">
                <a:solidFill>
                  <a:srgbClr val="DDDDDD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PIXELART</a:t>
            </a:r>
            <a:r>
              <a:rPr lang="en-US" altLang="ko-KR" sz="1600" b="0" i="0" dirty="0">
                <a:solidFill>
                  <a:srgbClr val="DDDDDD"/>
                </a:solidFill>
                <a:effectLst/>
                <a:latin typeface="Adobe Devanagari" panose="02040503050201020203" pitchFamily="18" charset="0"/>
                <a:cs typeface="Adobe Devanagari" panose="02040503050201020203" pitchFamily="18" charset="0"/>
              </a:rPr>
              <a:t> WORKS &amp; LAB.</a:t>
            </a:r>
            <a:endParaRPr lang="en-US" altLang="ko-KR" sz="1600" b="0" i="0" dirty="0">
              <a:solidFill>
                <a:srgbClr val="1B1F34"/>
              </a:solidFill>
              <a:effectLst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28D80F8-4D1C-4230-ADEB-119F73A26B8A}"/>
              </a:ext>
            </a:extLst>
          </p:cNvPr>
          <p:cNvSpPr txBox="1"/>
          <p:nvPr/>
        </p:nvSpPr>
        <p:spPr>
          <a:xfrm>
            <a:off x="-366424" y="1756328"/>
            <a:ext cx="609746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 latinLnBrk="0"/>
            <a:r>
              <a:rPr lang="ko-KR" altLang="en-US" sz="17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디자인에 대한 새로운 경험을 제공합니다</a:t>
            </a:r>
            <a:r>
              <a:rPr lang="en-US" altLang="ko-KR" sz="17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700" b="0" i="0" dirty="0">
              <a:solidFill>
                <a:srgbClr val="1B1F34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E7F164E-549C-4D08-88C7-A26750939916}"/>
              </a:ext>
            </a:extLst>
          </p:cNvPr>
          <p:cNvSpPr/>
          <p:nvPr/>
        </p:nvSpPr>
        <p:spPr>
          <a:xfrm>
            <a:off x="753117" y="5537250"/>
            <a:ext cx="8700339" cy="685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002060"/>
                </a:solidFill>
              </a:rPr>
              <a:t>  </a:t>
            </a:r>
            <a:r>
              <a:rPr lang="en-US" altLang="ko-KR" sz="1400" dirty="0">
                <a:solidFill>
                  <a:srgbClr val="002060"/>
                </a:solidFill>
              </a:rPr>
              <a:t>E-mail  :  </a:t>
            </a:r>
            <a:r>
              <a:rPr lang="ko-KR" altLang="en-US" sz="1400" dirty="0">
                <a:solidFill>
                  <a:srgbClr val="002060"/>
                </a:solidFill>
              </a:rPr>
              <a:t> </a:t>
            </a:r>
            <a:r>
              <a:rPr lang="en-US" altLang="ko-KR" sz="1400" dirty="0" err="1">
                <a:solidFill>
                  <a:srgbClr val="002060"/>
                </a:solidFill>
              </a:rPr>
              <a:t>design@pixelart-works.com</a:t>
            </a:r>
            <a:r>
              <a:rPr lang="en-US" altLang="ko-KR" sz="1400" dirty="0">
                <a:solidFill>
                  <a:srgbClr val="002060"/>
                </a:solidFill>
              </a:rPr>
              <a:t>         I      </a:t>
            </a:r>
            <a:r>
              <a:rPr lang="ko-KR" altLang="en-US" sz="1400" dirty="0">
                <a:solidFill>
                  <a:srgbClr val="002060"/>
                </a:solidFill>
              </a:rPr>
              <a:t>디자인 상담채널</a:t>
            </a:r>
          </a:p>
        </p:txBody>
      </p:sp>
      <p:sp>
        <p:nvSpPr>
          <p:cNvPr id="11" name="직사각형 10">
            <a:hlinkClick r:id="rId3"/>
            <a:extLst>
              <a:ext uri="{FF2B5EF4-FFF2-40B4-BE49-F238E27FC236}">
                <a16:creationId xmlns:a16="http://schemas.microsoft.com/office/drawing/2014/main" xmlns="" id="{4C02CBFC-A4A6-4C40-BB47-1C372DB1937C}"/>
              </a:ext>
            </a:extLst>
          </p:cNvPr>
          <p:cNvSpPr/>
          <p:nvPr/>
        </p:nvSpPr>
        <p:spPr>
          <a:xfrm>
            <a:off x="6468300" y="5736219"/>
            <a:ext cx="2791653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</a:rPr>
              <a:t>http://pf.kakao.com/_Nkwxoxl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33E2127-40EC-4AC5-BDD1-F6EDDD37514E}"/>
              </a:ext>
            </a:extLst>
          </p:cNvPr>
          <p:cNvSpPr txBox="1"/>
          <p:nvPr/>
        </p:nvSpPr>
        <p:spPr>
          <a:xfrm>
            <a:off x="660269" y="3131263"/>
            <a:ext cx="87003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픽셀아트공작소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(</a:t>
            </a:r>
            <a:r>
              <a:rPr lang="en-US" altLang="ko-KR" sz="1200" b="0" i="0" dirty="0" err="1">
                <a:solidFill>
                  <a:srgbClr val="8B91A8"/>
                </a:solidFill>
                <a:effectLst/>
                <a:latin typeface="Spoqa Han Sans"/>
              </a:rPr>
              <a:t>PIXELART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 WORKS)   I 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 </a:t>
            </a:r>
            <a:r>
              <a:rPr lang="ko-KR" altLang="en-US" sz="1200" b="0" i="0" dirty="0" err="1">
                <a:solidFill>
                  <a:srgbClr val="8B91A8"/>
                </a:solidFill>
                <a:effectLst/>
                <a:latin typeface="Spoqa Han Sans"/>
              </a:rPr>
              <a:t>픽셀아트랩스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(</a:t>
            </a:r>
            <a:r>
              <a:rPr lang="en-US" altLang="ko-KR" sz="1200" b="0" i="0" dirty="0" err="1">
                <a:solidFill>
                  <a:srgbClr val="8B91A8"/>
                </a:solidFill>
                <a:effectLst/>
                <a:latin typeface="Spoqa Han Sans"/>
              </a:rPr>
              <a:t>PIXELAT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 LABS)</a:t>
            </a:r>
            <a:b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</a:b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사업자등록번호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607-21-20802    I   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통신판매신고 제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2018-</a:t>
            </a:r>
            <a:r>
              <a:rPr lang="ko-KR" altLang="en-US" sz="1200" b="0" i="0" dirty="0" err="1">
                <a:solidFill>
                  <a:srgbClr val="8B91A8"/>
                </a:solidFill>
                <a:effectLst/>
                <a:latin typeface="Spoqa Han Sans"/>
              </a:rPr>
              <a:t>서울서초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-1638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호</a:t>
            </a:r>
            <a:endParaRPr lang="ko-KR" altLang="en-US" sz="1200" b="0" i="0" dirty="0">
              <a:solidFill>
                <a:srgbClr val="1B1F3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  <a:t>T. 070-7758-4067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   I  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  <a:t>F. 02-6280-4067  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I  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  <a:t> E. </a:t>
            </a:r>
            <a:r>
              <a:rPr lang="en-US" altLang="ko-KR" sz="1200" b="0" i="0" dirty="0" err="1">
                <a:solidFill>
                  <a:srgbClr val="8B91A8"/>
                </a:solidFill>
                <a:effectLst/>
                <a:latin typeface="Arial" panose="020B0604020202020204" pitchFamily="34" charset="0"/>
              </a:rPr>
              <a:t>design@pixelart-works.com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  <a:t>  </a:t>
            </a:r>
            <a:br>
              <a:rPr lang="en-US" altLang="ko-KR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  <a:t>평일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  <a:t>13:00 - 18:00, 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  <a:t>주말 및 공휴일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  <a:t>OFF)</a:t>
            </a:r>
            <a:endParaRPr lang="ko-KR" altLang="en-US" sz="1200" b="0" i="0" dirty="0">
              <a:solidFill>
                <a:srgbClr val="1B1F3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/>
            </a:r>
            <a:b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</a:b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/>
            </a:r>
            <a:b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</a:br>
            <a:r>
              <a:rPr lang="ko-KR" altLang="en-US" sz="1200" b="0" i="0" dirty="0" err="1">
                <a:solidFill>
                  <a:srgbClr val="8B91A8"/>
                </a:solidFill>
                <a:effectLst/>
                <a:latin typeface="Spoqa Han Sans"/>
              </a:rPr>
              <a:t>서울점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서울특별시 서초구 강남대로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69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길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8, KI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타워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1076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호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  <a:t/>
            </a:r>
            <a:br>
              <a:rPr lang="ko-KR" altLang="en-US" sz="1200" b="0" i="0" dirty="0">
                <a:solidFill>
                  <a:srgbClr val="8B91A8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200" b="0" i="0" dirty="0" err="1">
                <a:solidFill>
                  <a:srgbClr val="8B91A8"/>
                </a:solidFill>
                <a:effectLst/>
                <a:latin typeface="Spoqa Han Sans"/>
              </a:rPr>
              <a:t>수원점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: 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경기 수원시 팔달구 </a:t>
            </a:r>
            <a:r>
              <a:rPr lang="ko-KR" altLang="en-US" sz="1200" b="0" i="0" dirty="0" err="1">
                <a:solidFill>
                  <a:srgbClr val="8B91A8"/>
                </a:solidFill>
                <a:effectLst/>
                <a:latin typeface="Spoqa Han Sans"/>
              </a:rPr>
              <a:t>권광로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197, 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비지니스센터 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636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호</a:t>
            </a:r>
            <a:r>
              <a:rPr lang="en-US" altLang="ko-KR" sz="1200" b="0" i="0" dirty="0">
                <a:solidFill>
                  <a:srgbClr val="8B91A8"/>
                </a:solidFill>
                <a:effectLst/>
                <a:latin typeface="Spoqa Han Sans"/>
              </a:rPr>
              <a:t>, 633</a:t>
            </a:r>
            <a:r>
              <a:rPr lang="ko-KR" altLang="en-US" sz="1200" b="0" i="0" dirty="0">
                <a:solidFill>
                  <a:srgbClr val="8B91A8"/>
                </a:solidFill>
                <a:effectLst/>
                <a:latin typeface="Spoqa Han Sans"/>
              </a:rPr>
              <a:t>호</a:t>
            </a:r>
            <a:endParaRPr lang="ko-KR" altLang="en-US" sz="1200" b="0" i="0" dirty="0">
              <a:solidFill>
                <a:srgbClr val="1B1F34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010A40C-173B-43F2-8E2A-0B9FA6398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44" y="0"/>
            <a:ext cx="3987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1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6" y="932523"/>
            <a:ext cx="8712657" cy="1912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762"/>
            <a:ext cx="144970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6" y="3256608"/>
            <a:ext cx="877252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03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74" y="690222"/>
            <a:ext cx="3599778" cy="5547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6874" y="294468"/>
            <a:ext cx="359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상품</a:t>
            </a:r>
            <a:r>
              <a:rPr lang="en-US" altLang="ko-KR" dirty="0" smtClean="0"/>
              <a:t>,</a:t>
            </a:r>
            <a:r>
              <a:rPr lang="ko-KR" altLang="en-US" dirty="0" smtClean="0"/>
              <a:t>서비스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397" y="2300244"/>
            <a:ext cx="6054805" cy="295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85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24024" y="454640"/>
            <a:ext cx="575349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http://</a:t>
            </a:r>
            <a:r>
              <a:rPr lang="en-US" altLang="ko-KR" dirty="0" smtClean="0"/>
              <a:t>ckp25.com/user_sub.php?gid=www&amp;mu_idx=4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CK</a:t>
            </a:r>
            <a:r>
              <a:rPr lang="ko-KR" altLang="en-US" dirty="0" err="1" smtClean="0"/>
              <a:t>파트너스도</a:t>
            </a:r>
            <a:r>
              <a:rPr lang="ko-KR" altLang="en-US" dirty="0" smtClean="0"/>
              <a:t> 깔끔함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2107" y="1479399"/>
            <a:ext cx="77420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메인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놀이는 삶이자 교육입니다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45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2107" y="1479399"/>
            <a:ext cx="77420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교육프로그램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잘 놀아야 행복합니다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잘</a:t>
            </a:r>
            <a:r>
              <a:rPr lang="en-US" altLang="ko-KR" dirty="0" smtClean="0"/>
              <a:t>=</a:t>
            </a:r>
            <a:r>
              <a:rPr lang="ko-KR" altLang="en-US" dirty="0" smtClean="0"/>
              <a:t>스스로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어울려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즐기면서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35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32107" y="1479399"/>
            <a:ext cx="7742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상품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편리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친환경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07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887</Words>
  <Application>Microsoft Office PowerPoint</Application>
  <PresentationFormat>사용자 지정</PresentationFormat>
  <Paragraphs>285</Paragraphs>
  <Slides>33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pixel art</dc:creator>
  <cp:lastModifiedBy>hh</cp:lastModifiedBy>
  <cp:revision>173</cp:revision>
  <dcterms:created xsi:type="dcterms:W3CDTF">2021-05-25T08:49:55Z</dcterms:created>
  <dcterms:modified xsi:type="dcterms:W3CDTF">2021-09-22T17:12:13Z</dcterms:modified>
</cp:coreProperties>
</file>